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300" r:id="rId4"/>
    <p:sldId id="285" r:id="rId5"/>
    <p:sldId id="302" r:id="rId6"/>
    <p:sldId id="304" r:id="rId7"/>
    <p:sldId id="305" r:id="rId8"/>
    <p:sldId id="301" r:id="rId9"/>
    <p:sldId id="298" r:id="rId10"/>
    <p:sldId id="303" r:id="rId11"/>
  </p:sldIdLst>
  <p:sldSz cx="10160000" cy="5715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Linnhoff" initials="TL" lastIdx="1" clrIdx="0">
    <p:extLst>
      <p:ext uri="{19B8F6BF-5375-455C-9EA6-DF929625EA0E}">
        <p15:presenceInfo xmlns:p15="http://schemas.microsoft.com/office/powerpoint/2012/main" userId="S::Tamara.Linnhoff@ea.govt.nz::650c9cae-cecf-4029-a066-cb9ca1c992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C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79064" autoAdjust="0"/>
  </p:normalViewPr>
  <p:slideViewPr>
    <p:cSldViewPr snapToGrid="0" snapToObjects="1">
      <p:cViewPr varScale="1">
        <p:scale>
          <a:sx n="103" d="100"/>
          <a:sy n="103" d="100"/>
        </p:scale>
        <p:origin x="1446" y="10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048E-F5B9-2F47-835E-EA17E5C0FA8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8463-6322-954C-BA59-4C6BC079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4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64DD-EA32-8E48-A2B9-BBB9DE3FA9C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A6FC-3388-BA49-BA2C-EABBB7900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6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00000" cy="5737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00944" y="1278009"/>
            <a:ext cx="9144000" cy="944933"/>
          </a:xfrm>
        </p:spPr>
        <p:txBody>
          <a:bodyPr/>
          <a:lstStyle>
            <a:lvl1pPr>
              <a:defRPr b="1" i="0" baseline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TITLE, ALL CAPS UP TO TWO LINES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00945" y="2222939"/>
            <a:ext cx="8591479" cy="372040"/>
          </a:xfrm>
        </p:spPr>
        <p:txBody>
          <a:bodyPr anchor="b">
            <a:noAutofit/>
          </a:bodyPr>
          <a:lstStyle>
            <a:lvl1pPr marL="0" indent="0">
              <a:buNone/>
              <a:defRPr sz="135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Presentation 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00945" y="970776"/>
            <a:ext cx="8591479" cy="372040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none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TITLE FIRST LINE, ALL CAPS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00947" y="2745744"/>
            <a:ext cx="2049151" cy="372040"/>
          </a:xfrm>
        </p:spPr>
        <p:txBody>
          <a:bodyPr anchor="b">
            <a:noAutofit/>
          </a:bodyPr>
          <a:lstStyle>
            <a:lvl1pPr marL="0" indent="0">
              <a:buNone/>
              <a:defRPr sz="90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XX Date 2015</a:t>
            </a:r>
          </a:p>
        </p:txBody>
      </p:sp>
    </p:spTree>
    <p:extLst>
      <p:ext uri="{BB962C8B-B14F-4D97-AF65-F5344CB8AC3E}">
        <p14:creationId xmlns:p14="http://schemas.microsoft.com/office/powerpoint/2010/main" val="343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1379379"/>
            <a:ext cx="9144000" cy="372576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350"/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200"/>
            </a:lvl2pPr>
            <a:lvl3pPr marL="473869" indent="-17145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 baseline="0"/>
            </a:lvl3pPr>
            <a:lvl4pPr marL="741760" indent="-269081" defTabSz="261938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1050"/>
            </a:lvl4pPr>
            <a:lvl5pPr marL="873919" indent="-234554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sz="900" baseline="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r>
              <a:rPr lang="en-AU" dirty="0"/>
              <a:t>Third level</a:t>
            </a:r>
          </a:p>
          <a:p>
            <a:pPr lvl="4"/>
            <a:r>
              <a:rPr lang="en-AU" dirty="0"/>
              <a:t>Fourth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2000" y="1379379"/>
            <a:ext cx="8600000" cy="3725761"/>
          </a:xfrm>
        </p:spPr>
        <p:txBody>
          <a:bodyPr>
            <a:normAutofit/>
          </a:bodyPr>
          <a:lstStyle>
            <a:lvl1pPr marL="470297" indent="-240506">
              <a:buFont typeface="+mj-lt"/>
              <a:buAutoNum type="alphaUcPeriod"/>
              <a:defRPr sz="1350"/>
            </a:lvl1pPr>
            <a:lvl2pPr marL="742950" indent="-245269" defTabSz="398860">
              <a:buFont typeface="+mj-lt"/>
              <a:buAutoNum type="arabicPeriod"/>
              <a:defRPr sz="1200"/>
            </a:lvl2pPr>
            <a:lvl3pPr marL="1009650" indent="-240506">
              <a:buFont typeface="+mj-lt"/>
              <a:buAutoNum type="alphaLcPeriod"/>
              <a:defRPr sz="1200"/>
            </a:lvl3pPr>
          </a:lstStyle>
          <a:p>
            <a:pPr lvl="0"/>
            <a:r>
              <a:rPr lang="en-AU" dirty="0"/>
              <a:t>Click to edit outline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18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60522" y="1369342"/>
            <a:ext cx="4176889" cy="3611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 marL="473869" indent="-171450">
              <a:defRPr sz="1200"/>
            </a:lvl3pPr>
            <a:lvl4pPr marL="741760" indent="-269081">
              <a:defRPr sz="1200"/>
            </a:lvl4pPr>
            <a:lvl5pPr marL="876300" indent="-205979">
              <a:defRPr sz="120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18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75113" y="1369342"/>
            <a:ext cx="4176889" cy="3611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 marL="473869" indent="-171450">
              <a:defRPr sz="1200"/>
            </a:lvl3pPr>
            <a:lvl4pPr marL="741760" indent="-269081">
              <a:defRPr sz="1200"/>
            </a:lvl4pPr>
            <a:lvl5pPr marL="876300" indent="-205979">
              <a:defRPr sz="120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052003" y="1503536"/>
            <a:ext cx="4634711" cy="335473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 marL="473869" indent="-171450">
              <a:defRPr sz="1200" baseline="0"/>
            </a:lvl3pPr>
            <a:lvl4pPr marL="741760" indent="-272654">
              <a:defRPr sz="1200"/>
            </a:lvl4pPr>
            <a:lvl5pPr marL="876300" indent="-200025"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75725" y="1503537"/>
            <a:ext cx="4224279" cy="279892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76056" y="4354592"/>
            <a:ext cx="3675944" cy="503679"/>
          </a:xfrm>
        </p:spPr>
        <p:txBody>
          <a:bodyPr>
            <a:noAutofit/>
          </a:bodyPr>
          <a:lstStyle>
            <a:lvl1pPr>
              <a:lnSpc>
                <a:spcPts val="900"/>
              </a:lnSpc>
              <a:defRPr sz="750" i="1">
                <a:solidFill>
                  <a:srgbClr val="404040"/>
                </a:solidFill>
              </a:defRPr>
            </a:lvl1pPr>
            <a:lvl2pPr>
              <a:defRPr sz="750" i="1"/>
            </a:lvl2pPr>
            <a:lvl3pPr>
              <a:defRPr sz="750" i="1"/>
            </a:lvl3pPr>
            <a:lvl4pPr>
              <a:defRPr sz="750" i="1"/>
            </a:lvl4pPr>
            <a:lvl5pPr>
              <a:defRPr sz="750" i="1"/>
            </a:lvl5pPr>
          </a:lstStyle>
          <a:p>
            <a:pPr lvl="0"/>
            <a:r>
              <a:rPr lang="en-AU" dirty="0"/>
              <a:t>Caption text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18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5210695" y="2115345"/>
            <a:ext cx="4989308" cy="279929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66" y="1313391"/>
            <a:ext cx="9127087" cy="707700"/>
          </a:xfrm>
        </p:spPr>
        <p:txBody>
          <a:bodyPr>
            <a:normAutofit/>
          </a:bodyPr>
          <a:lstStyle>
            <a:lvl1pPr>
              <a:defRPr sz="135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" y="2115345"/>
            <a:ext cx="4972683" cy="279929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18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554285"/>
            <a:ext cx="10200000" cy="320834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347406"/>
            <a:ext cx="9144000" cy="916370"/>
          </a:xfrm>
        </p:spPr>
        <p:txBody>
          <a:bodyPr/>
          <a:lstStyle>
            <a:lvl1pPr>
              <a:defRPr sz="18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07666" y="803389"/>
            <a:ext cx="9134927" cy="369737"/>
          </a:xfrm>
        </p:spPr>
        <p:txBody>
          <a:bodyPr anchor="b">
            <a:noAutofit/>
          </a:bodyPr>
          <a:lstStyle>
            <a:lvl1pPr marL="0" indent="0">
              <a:buNone/>
              <a:defRPr sz="1650" b="1">
                <a:solidFill>
                  <a:srgbClr val="40404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554285"/>
            <a:ext cx="10200000" cy="320834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1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_PPT 1b-follow 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0000" cy="573750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5210695" y="2115345"/>
            <a:ext cx="4989308" cy="279929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66" y="1313391"/>
            <a:ext cx="9127087" cy="707700"/>
          </a:xfrm>
        </p:spPr>
        <p:txBody>
          <a:bodyPr>
            <a:normAutofit/>
          </a:bodyPr>
          <a:lstStyle>
            <a:lvl1pPr>
              <a:defRPr sz="135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07667" y="803389"/>
            <a:ext cx="9127088" cy="369737"/>
          </a:xfrm>
        </p:spPr>
        <p:txBody>
          <a:bodyPr anchor="b">
            <a:noAutofit/>
          </a:bodyPr>
          <a:lstStyle>
            <a:lvl1pPr marL="0" indent="0">
              <a:buNone/>
              <a:defRPr sz="1650" b="1">
                <a:solidFill>
                  <a:srgbClr val="40404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" y="2115345"/>
            <a:ext cx="4972683" cy="279929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6290" y="5478913"/>
            <a:ext cx="463863" cy="23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0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4811"/>
            <a:ext cx="9144000" cy="318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r>
              <a:rPr lang="en-AU" dirty="0"/>
              <a:t>Third level</a:t>
            </a:r>
          </a:p>
          <a:p>
            <a:pPr lvl="4"/>
            <a:r>
              <a:rPr lang="en-AU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13 May 2015</a:t>
            </a:r>
          </a:p>
        </p:txBody>
      </p:sp>
    </p:spTree>
    <p:extLst>
      <p:ext uri="{BB962C8B-B14F-4D97-AF65-F5344CB8AC3E}">
        <p14:creationId xmlns:p14="http://schemas.microsoft.com/office/powerpoint/2010/main" val="26486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7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2850" b="1" kern="1200">
          <a:solidFill>
            <a:srgbClr val="CD0034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lnSpc>
          <a:spcPts val="1725"/>
        </a:lnSpc>
        <a:spcBef>
          <a:spcPts val="0"/>
        </a:spcBef>
        <a:spcAft>
          <a:spcPts val="638"/>
        </a:spcAft>
        <a:buClr>
          <a:schemeClr val="bg1">
            <a:lumMod val="50000"/>
          </a:schemeClr>
        </a:buClr>
        <a:buFontTx/>
        <a:buNone/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299700" indent="-214313" algn="l" defTabSz="342900" rtl="0" eaLnBrk="1" latinLnBrk="0" hangingPunct="1">
        <a:lnSpc>
          <a:spcPts val="1725"/>
        </a:lnSpc>
        <a:spcBef>
          <a:spcPts val="0"/>
        </a:spcBef>
        <a:spcAft>
          <a:spcPts val="638"/>
        </a:spcAft>
        <a:buClr>
          <a:schemeClr val="bg1">
            <a:lumMod val="50000"/>
          </a:schemeClr>
        </a:buClr>
        <a:buSzPct val="80000"/>
        <a:buFont typeface="Lucida Grande"/>
        <a:buChar char="●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469106" indent="-171450" algn="l" defTabSz="342900" rtl="0" eaLnBrk="1" latinLnBrk="0" hangingPunct="1">
        <a:lnSpc>
          <a:spcPts val="1725"/>
        </a:lnSpc>
        <a:spcBef>
          <a:spcPts val="0"/>
        </a:spcBef>
        <a:spcAft>
          <a:spcPts val="638"/>
        </a:spcAft>
        <a:buClr>
          <a:schemeClr val="bg1">
            <a:lumMod val="50000"/>
          </a:schemeClr>
        </a:buClr>
        <a:buSzPct val="80000"/>
        <a:buFont typeface="Lucida Grande"/>
        <a:buChar char="￮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671513" indent="-242888" algn="l" defTabSz="342900" rtl="0" eaLnBrk="1" latinLnBrk="0" hangingPunct="1">
        <a:lnSpc>
          <a:spcPts val="1725"/>
        </a:lnSpc>
        <a:spcBef>
          <a:spcPts val="0"/>
        </a:spcBef>
        <a:spcAft>
          <a:spcPts val="638"/>
        </a:spcAft>
        <a:buClr>
          <a:schemeClr val="bg1">
            <a:lumMod val="50000"/>
          </a:schemeClr>
        </a:buClr>
        <a:buFont typeface="Lucida Grande"/>
        <a:buChar char="・"/>
        <a:tabLst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807244" indent="-208360" algn="l" defTabSz="342900" rtl="0" eaLnBrk="1" latinLnBrk="0" hangingPunct="1">
        <a:lnSpc>
          <a:spcPts val="1725"/>
        </a:lnSpc>
        <a:spcBef>
          <a:spcPts val="0"/>
        </a:spcBef>
        <a:spcAft>
          <a:spcPts val="638"/>
        </a:spcAft>
        <a:buClr>
          <a:schemeClr val="bg1">
            <a:lumMod val="50000"/>
          </a:schemeClr>
        </a:buClr>
        <a:buFont typeface="ARL-47-57"/>
        <a:buChar char="‑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00944" y="1102197"/>
            <a:ext cx="9144000" cy="944933"/>
          </a:xfrm>
        </p:spPr>
        <p:txBody>
          <a:bodyPr/>
          <a:lstStyle/>
          <a:p>
            <a:r>
              <a:rPr lang="en-US" dirty="0"/>
              <a:t>Transmission pricing decision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3"/>
          </p:nvPr>
        </p:nvSpPr>
        <p:spPr>
          <a:xfrm>
            <a:off x="556645" y="1861110"/>
            <a:ext cx="8591479" cy="372040"/>
          </a:xfrm>
        </p:spPr>
        <p:txBody>
          <a:bodyPr/>
          <a:lstStyle/>
          <a:p>
            <a:r>
              <a:rPr lang="en-US" sz="2000" dirty="0"/>
              <a:t>Briefing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5"/>
          </p:nvPr>
        </p:nvSpPr>
        <p:spPr>
          <a:xfrm>
            <a:off x="556645" y="2948233"/>
            <a:ext cx="2049151" cy="372040"/>
          </a:xfrm>
        </p:spPr>
        <p:txBody>
          <a:bodyPr/>
          <a:lstStyle/>
          <a:p>
            <a:r>
              <a:rPr lang="en-US" sz="1600" dirty="0"/>
              <a:t>10 June 2020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04DBFF-0C5A-4C43-A08B-71581F17B46B}"/>
              </a:ext>
            </a:extLst>
          </p:cNvPr>
          <p:cNvSpPr txBox="1">
            <a:spLocks/>
          </p:cNvSpPr>
          <p:nvPr/>
        </p:nvSpPr>
        <p:spPr>
          <a:xfrm>
            <a:off x="556645" y="2306372"/>
            <a:ext cx="8086060" cy="165576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1725"/>
              </a:lnSpc>
              <a:spcBef>
                <a:spcPts val="0"/>
              </a:spcBef>
              <a:spcAft>
                <a:spcPts val="638"/>
              </a:spcAft>
              <a:buClr>
                <a:schemeClr val="bg1">
                  <a:lumMod val="50000"/>
                </a:schemeClr>
              </a:buClr>
              <a:buFontTx/>
              <a:buNone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9700" indent="-214313" algn="l" defTabSz="342900" rtl="0" eaLnBrk="1" latinLnBrk="0" hangingPunct="1">
              <a:lnSpc>
                <a:spcPts val="1725"/>
              </a:lnSpc>
              <a:spcBef>
                <a:spcPts val="0"/>
              </a:spcBef>
              <a:spcAft>
                <a:spcPts val="638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9106" indent="-171450" algn="l" defTabSz="342900" rtl="0" eaLnBrk="1" latinLnBrk="0" hangingPunct="1">
              <a:lnSpc>
                <a:spcPts val="1725"/>
              </a:lnSpc>
              <a:spcBef>
                <a:spcPts val="0"/>
              </a:spcBef>
              <a:spcAft>
                <a:spcPts val="638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5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71513" indent="-242888" algn="l" defTabSz="342900" rtl="0" eaLnBrk="1" latinLnBrk="0" hangingPunct="1">
              <a:lnSpc>
                <a:spcPts val="1725"/>
              </a:lnSpc>
              <a:spcBef>
                <a:spcPts val="0"/>
              </a:spcBef>
              <a:spcAft>
                <a:spcPts val="638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07244" indent="-208360" algn="l" defTabSz="342900" rtl="0" eaLnBrk="1" latinLnBrk="0" hangingPunct="1">
              <a:lnSpc>
                <a:spcPts val="1725"/>
              </a:lnSpc>
              <a:spcBef>
                <a:spcPts val="0"/>
              </a:spcBef>
              <a:spcAft>
                <a:spcPts val="638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ictoria Sans" panose="02000503000000020004" pitchFamily="2" charset="77"/>
                <a:cs typeface="Arial" panose="020B0604020202020204" pitchFamily="34" charset="0"/>
              </a:rPr>
              <a:t>James Stevenson-Wallace, Chief Executive</a:t>
            </a:r>
          </a:p>
        </p:txBody>
      </p:sp>
    </p:spTree>
    <p:extLst>
      <p:ext uri="{BB962C8B-B14F-4D97-AF65-F5344CB8AC3E}">
        <p14:creationId xmlns:p14="http://schemas.microsoft.com/office/powerpoint/2010/main" val="4531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4E98F-3456-45BA-A44B-2BB333ACB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76FAFD-845F-4025-B743-3D445C04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6" y="1257164"/>
            <a:ext cx="9144000" cy="916370"/>
          </a:xfrm>
        </p:spPr>
        <p:txBody>
          <a:bodyPr/>
          <a:lstStyle/>
          <a:p>
            <a:pPr algn="ctr"/>
            <a:br>
              <a:rPr lang="en-NZ" sz="2800" dirty="0"/>
            </a:br>
            <a:br>
              <a:rPr lang="en-NZ" sz="2800" dirty="0"/>
            </a:br>
            <a:br>
              <a:rPr lang="en-NZ" sz="2800" dirty="0"/>
            </a:br>
            <a:r>
              <a:rPr lang="en-NZ" sz="4000" dirty="0"/>
              <a:t>Questions</a:t>
            </a:r>
            <a:br>
              <a:rPr lang="en-NZ" sz="4000" dirty="0"/>
            </a:br>
            <a:br>
              <a:rPr lang="en-NZ" sz="2800" dirty="0"/>
            </a:br>
            <a:br>
              <a:rPr lang="en-NZ" sz="2800" dirty="0"/>
            </a:br>
            <a:r>
              <a:rPr lang="en-NZ" sz="2800" dirty="0"/>
              <a:t>www.ea.govt.nz</a:t>
            </a:r>
          </a:p>
        </p:txBody>
      </p:sp>
    </p:spTree>
    <p:extLst>
      <p:ext uri="{BB962C8B-B14F-4D97-AF65-F5344CB8AC3E}">
        <p14:creationId xmlns:p14="http://schemas.microsoft.com/office/powerpoint/2010/main" val="88854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542" y="1253745"/>
            <a:ext cx="9456476" cy="373004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NZ" sz="20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Decision based on 2019 proposal and supplementary consultation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Long history of TPM reform - 10 years +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2006 TPM guidelines are no longer fit for purpose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TPM decision: new guidelines will contribute to a more reliable and efficient industry</a:t>
            </a:r>
            <a:endParaRPr lang="en-NZ" sz="2000" dirty="0">
              <a:latin typeface="+mn-lt"/>
            </a:endParaRPr>
          </a:p>
          <a:p>
            <a:pPr marL="12858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approach to transmission pricing will benefit consumers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857" y="514610"/>
            <a:ext cx="10008825" cy="687278"/>
          </a:xfrm>
        </p:spPr>
        <p:txBody>
          <a:bodyPr/>
          <a:lstStyle/>
          <a:p>
            <a:r>
              <a:rPr lang="en-NZ" sz="2800" dirty="0"/>
              <a:t>TPM reform is necessary and urgent</a:t>
            </a:r>
          </a:p>
        </p:txBody>
      </p:sp>
    </p:spTree>
    <p:extLst>
      <p:ext uri="{BB962C8B-B14F-4D97-AF65-F5344CB8AC3E}">
        <p14:creationId xmlns:p14="http://schemas.microsoft.com/office/powerpoint/2010/main" val="32498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574B9-026D-443D-A9D4-843CE91F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27" y="1182718"/>
            <a:ext cx="9144000" cy="3725761"/>
          </a:xfrm>
        </p:spPr>
        <p:txBody>
          <a:bodyPr>
            <a:normAutofit/>
          </a:bodyPr>
          <a:lstStyle/>
          <a:p>
            <a:pPr lvl="1"/>
            <a:endParaRPr lang="en-NZ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Transmission pricing matters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Current TPM sends wrong signals to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National grid: key role in renewable future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Increased electrification of heat and transport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Unlock investment potential and give greater investor certainty</a:t>
            </a:r>
          </a:p>
          <a:p>
            <a:pPr lvl="0"/>
            <a:endParaRPr lang="en-NZ" sz="2000" dirty="0">
              <a:latin typeface="+mn-lt"/>
            </a:endParaRPr>
          </a:p>
          <a:p>
            <a:endParaRPr lang="en-NZ" sz="20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91D4B-E299-4483-AF7A-2FF22EE6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0E45A-4DC2-466B-AFF7-0FBC6AE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Supporting New Zealand’s transition to a low carbon future	 at least cost to consumers</a:t>
            </a:r>
          </a:p>
        </p:txBody>
      </p:sp>
    </p:spTree>
    <p:extLst>
      <p:ext uri="{BB962C8B-B14F-4D97-AF65-F5344CB8AC3E}">
        <p14:creationId xmlns:p14="http://schemas.microsoft.com/office/powerpoint/2010/main" val="42032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999" y="1045029"/>
            <a:ext cx="9354457" cy="39841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Two main charges: benefit-based charge and residual charge  </a:t>
            </a:r>
          </a:p>
          <a:p>
            <a:pPr lvl="2">
              <a:spcAft>
                <a:spcPts val="1200"/>
              </a:spcAft>
            </a:pPr>
            <a:r>
              <a:rPr lang="en-GB" sz="1800" dirty="0">
                <a:latin typeface="+mn-lt"/>
              </a:rPr>
              <a:t>to replace existing RCPD and HVDC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Significant benefits to consumers</a:t>
            </a:r>
          </a:p>
          <a:p>
            <a:pPr lvl="2"/>
            <a:r>
              <a:rPr lang="en-GB" sz="1800" dirty="0">
                <a:latin typeface="+mn-lt"/>
              </a:rPr>
              <a:t>lower prices and more consumption at peak  </a:t>
            </a:r>
          </a:p>
          <a:p>
            <a:pPr lvl="2">
              <a:spcAft>
                <a:spcPts val="1200"/>
              </a:spcAft>
            </a:pPr>
            <a:r>
              <a:rPr lang="en-GB" sz="1800" dirty="0">
                <a:latin typeface="+mn-lt"/>
              </a:rPr>
              <a:t>investments in the right place at the right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7 historical investments (remaining costs) recovered via benefit-based charge</a:t>
            </a:r>
            <a:endParaRPr lang="en-NZ" sz="2000" dirty="0">
              <a:latin typeface="+mn-lt"/>
            </a:endParaRPr>
          </a:p>
          <a:p>
            <a:pPr lvl="2"/>
            <a:r>
              <a:rPr lang="en-GB" sz="1800" dirty="0">
                <a:latin typeface="+mn-lt"/>
              </a:rPr>
              <a:t>consumers don’t pay twice – new and historical investments</a:t>
            </a:r>
          </a:p>
          <a:p>
            <a:pPr lvl="2"/>
            <a:r>
              <a:rPr lang="en-GB" sz="1800" dirty="0">
                <a:latin typeface="+mn-lt"/>
              </a:rPr>
              <a:t>CBA: greater benefits for consumers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140" y="212039"/>
            <a:ext cx="9879013" cy="916370"/>
          </a:xfrm>
        </p:spPr>
        <p:txBody>
          <a:bodyPr/>
          <a:lstStyle/>
          <a:p>
            <a:r>
              <a:rPr lang="en-GB" sz="2800" dirty="0"/>
              <a:t>We have made significant changes to the TPM guidelines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69121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224C4-A8EA-4674-842A-998C90C2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94619"/>
            <a:ext cx="9144000" cy="38886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Stakeholder concern about managing peak demand without RCPD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Wholesale market prices will work alongside TPM to manage peaks</a:t>
            </a:r>
          </a:p>
          <a:p>
            <a:pPr marL="642600" lvl="1" indent="-342900">
              <a:buFont typeface="Courier New" panose="02070309020205020404" pitchFamily="49" charset="0"/>
              <a:buChar char="o"/>
            </a:pPr>
            <a:r>
              <a:rPr lang="en-NZ" sz="1800" dirty="0">
                <a:latin typeface="+mn-lt"/>
              </a:rPr>
              <a:t>targeted and accurate signal of grid 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Emerging technologies, real-time pricing and new business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Nodal prices – efficient and effective means of signalling cost of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Transitional congestion charge – Transpower may implement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Renewable generation – already meets 80% of peak and this will increase</a:t>
            </a:r>
            <a:endParaRPr lang="en-GB" sz="2000" dirty="0">
              <a:latin typeface="+mn-lt"/>
            </a:endParaRPr>
          </a:p>
          <a:p>
            <a:pPr lvl="1"/>
            <a:endParaRPr lang="en-NZ" sz="2800" dirty="0">
              <a:latin typeface="+mn-lt"/>
            </a:endParaRPr>
          </a:p>
          <a:p>
            <a:pPr lvl="1"/>
            <a:endParaRPr lang="en-NZ" sz="28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6BD7E-C9AE-48CB-A9CF-9A5045E21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DA00E7-A960-478C-8A97-81F93A16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79234"/>
            <a:ext cx="9144000" cy="916370"/>
          </a:xfrm>
        </p:spPr>
        <p:txBody>
          <a:bodyPr/>
          <a:lstStyle/>
          <a:p>
            <a:r>
              <a:rPr lang="en-NZ" sz="2800" dirty="0"/>
              <a:t>Managing peak demand 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9403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224C4-A8EA-4674-842A-998C90C2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94619"/>
            <a:ext cx="9144000" cy="3725761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NZ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Stakeholder feedback extensive, diverse and useful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Changes to the benefit-based charges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Allocation of residual charge to be updated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000" dirty="0">
                <a:latin typeface="+mn-lt"/>
              </a:rPr>
              <a:t>Prudent discount policy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NZ" sz="1800" dirty="0">
                <a:latin typeface="+mn-lt"/>
              </a:rPr>
              <a:t>important safeguard to stop customers exiting country because of inefficiently high transmission 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6BD7E-C9AE-48CB-A9CF-9A5045E21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DA00E7-A960-478C-8A97-81F93A16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79234"/>
            <a:ext cx="9144000" cy="916370"/>
          </a:xfrm>
        </p:spPr>
        <p:txBody>
          <a:bodyPr/>
          <a:lstStyle/>
          <a:p>
            <a:r>
              <a:rPr lang="en-NZ" sz="2800" dirty="0"/>
              <a:t>Changes to 2019 proposal 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421863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CF65B-09F6-47B6-B491-D798A691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guidelines will deliver significant benefits to consumers – incentives for better investment means a least-cost electricity system (which keeps prices down).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Estimated net benefit of $1.3 billion over 30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CBA has attracted a lot of interest, submissions and scrutiny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CBA has been subject to significant testing, review and sensitivity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CBA is a robust, useful input into the Authority’s decision making</a:t>
            </a:r>
            <a:endParaRPr lang="en-NZ" sz="2000" dirty="0">
              <a:latin typeface="+mn-lt"/>
            </a:endParaRPr>
          </a:p>
          <a:p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836CE-B968-4BB1-AF3F-15F6294D9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2FB704-9239-4C2B-9E6B-E4925AF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SIGNIFICANT BENEFITS TO NZ CONSUMERS: THE CBA AS AN AID TO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48266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DDB7E-2799-4E0E-944E-B5581B30F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4F7349-F8B1-4900-9946-5E576663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1291"/>
            <a:ext cx="9144000" cy="916370"/>
          </a:xfrm>
        </p:spPr>
        <p:txBody>
          <a:bodyPr/>
          <a:lstStyle/>
          <a:p>
            <a:r>
              <a:rPr lang="en-NZ" sz="2800" dirty="0"/>
              <a:t>R</a:t>
            </a:r>
            <a:r>
              <a:rPr lang="en-US" sz="2800" dirty="0" err="1"/>
              <a:t>ebalancing</a:t>
            </a:r>
            <a:r>
              <a:rPr lang="en-US" sz="2800" dirty="0"/>
              <a:t> (not increasing) transmission charges</a:t>
            </a:r>
            <a:endParaRPr lang="en-NZ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02E21-7E8A-4708-9D4F-D713A4EBB4C4}"/>
              </a:ext>
            </a:extLst>
          </p:cNvPr>
          <p:cNvSpPr txBox="1"/>
          <p:nvPr/>
        </p:nvSpPr>
        <p:spPr>
          <a:xfrm>
            <a:off x="508000" y="993772"/>
            <a:ext cx="946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Estimated impact on the average annual residential electricity bill in 2022</a:t>
            </a:r>
            <a:r>
              <a:rPr lang="en-GB" sz="1600" dirty="0"/>
              <a:t> (average effects by region)</a:t>
            </a:r>
            <a:endParaRPr lang="en-NZ" sz="1600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6336C-6B33-4E44-8CEB-0858FD1E6DBF}"/>
              </a:ext>
            </a:extLst>
          </p:cNvPr>
          <p:cNvGrpSpPr/>
          <p:nvPr/>
        </p:nvGrpSpPr>
        <p:grpSpPr>
          <a:xfrm>
            <a:off x="921670" y="1388311"/>
            <a:ext cx="7279724" cy="3411919"/>
            <a:chOff x="2287598" y="2362348"/>
            <a:chExt cx="4958621" cy="22675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116E20-73D8-4D54-9080-9DDB0FB84D61}"/>
                </a:ext>
              </a:extLst>
            </p:cNvPr>
            <p:cNvGrpSpPr/>
            <p:nvPr/>
          </p:nvGrpSpPr>
          <p:grpSpPr>
            <a:xfrm>
              <a:off x="2287598" y="2362348"/>
              <a:ext cx="4958621" cy="2267580"/>
              <a:chOff x="2287598" y="2362348"/>
              <a:chExt cx="4958621" cy="226758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B5A7387-3401-4712-8BFC-6C0B6BEA2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7598" y="2362348"/>
                <a:ext cx="4958621" cy="2267580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26CC29-F891-43FD-B1C7-80E592FF54C5}"/>
                  </a:ext>
                </a:extLst>
              </p:cNvPr>
              <p:cNvCxnSpPr/>
              <p:nvPr/>
            </p:nvCxnSpPr>
            <p:spPr>
              <a:xfrm>
                <a:off x="4455532" y="2816380"/>
                <a:ext cx="2748776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B071634-BEBD-419F-AE54-101008CB8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5581" y="3198309"/>
                <a:ext cx="183995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F9045C-2F80-4502-809E-C03DF0E11EB7}"/>
                </a:ext>
              </a:extLst>
            </p:cNvPr>
            <p:cNvSpPr txBox="1"/>
            <p:nvPr/>
          </p:nvSpPr>
          <p:spPr>
            <a:xfrm>
              <a:off x="4455533" y="3127622"/>
              <a:ext cx="1159727" cy="18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>
                  <a:solidFill>
                    <a:srgbClr val="FF0000"/>
                  </a:solidFill>
                </a:rPr>
                <a:t>$19/year average drop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BD25E-6B02-4DFF-B9F9-3EB247D34E88}"/>
                </a:ext>
              </a:extLst>
            </p:cNvPr>
            <p:cNvSpPr txBox="1"/>
            <p:nvPr/>
          </p:nvSpPr>
          <p:spPr>
            <a:xfrm>
              <a:off x="4967058" y="2568676"/>
              <a:ext cx="1159727" cy="18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>
                  <a:solidFill>
                    <a:srgbClr val="FF0000"/>
                  </a:solidFill>
                </a:rPr>
                <a:t>$19/year average rise</a:t>
              </a:r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254D02E-19AA-4362-A7A1-B798FD51C4F2}"/>
              </a:ext>
            </a:extLst>
          </p:cNvPr>
          <p:cNvSpPr txBox="1">
            <a:spLocks/>
          </p:cNvSpPr>
          <p:nvPr/>
        </p:nvSpPr>
        <p:spPr>
          <a:xfrm>
            <a:off x="508000" y="4785519"/>
            <a:ext cx="9464240" cy="40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bg1">
                  <a:lumMod val="50000"/>
                </a:schemeClr>
              </a:buClr>
              <a:buFontTx/>
              <a:buNone/>
              <a:defRPr sz="13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9700" indent="-214313" algn="l" defTabSz="3429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73869" indent="-171450" algn="l" defTabSz="3429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05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41760" indent="-269081" algn="l" defTabSz="26193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73919" indent="-234554" algn="l" defTabSz="3429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9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n-lt"/>
              </a:rPr>
              <a:t>Any immediate changes to consumer bills will be modest: </a:t>
            </a:r>
            <a:r>
              <a:rPr lang="en-GB" sz="1600" dirty="0">
                <a:latin typeface="+mn-lt"/>
              </a:rPr>
              <a:t>3.5 per cent price cap</a:t>
            </a:r>
          </a:p>
        </p:txBody>
      </p:sp>
    </p:spTree>
    <p:extLst>
      <p:ext uri="{BB962C8B-B14F-4D97-AF65-F5344CB8AC3E}">
        <p14:creationId xmlns:p14="http://schemas.microsoft.com/office/powerpoint/2010/main" val="372887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361234"/>
            <a:ext cx="9349220" cy="3615765"/>
          </a:xfrm>
        </p:spPr>
        <p:txBody>
          <a:bodyPr>
            <a:noAutofit/>
          </a:bodyPr>
          <a:lstStyle/>
          <a:p>
            <a:pPr marL="21431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Transpower to develop a new TPM </a:t>
            </a:r>
            <a:r>
              <a:rPr lang="en-NZ" sz="2000" dirty="0">
                <a:latin typeface="+mn-lt"/>
              </a:rPr>
              <a:t>reflecting </a:t>
            </a:r>
            <a:r>
              <a:rPr lang="en-GB" sz="2000" dirty="0">
                <a:latin typeface="+mn-lt"/>
              </a:rPr>
              <a:t>new guidelines - 12 months</a:t>
            </a:r>
          </a:p>
          <a:p>
            <a:pPr marL="21431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aims for new transmission pricing at 1 April 2023</a:t>
            </a:r>
          </a:p>
          <a:p>
            <a:pPr marL="21431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1431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br>
              <a:rPr lang="en-GB" sz="2000" dirty="0"/>
            </a:br>
            <a:endParaRPr lang="en-GB" sz="20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GB" sz="2000" dirty="0"/>
          </a:p>
          <a:p>
            <a:pPr marL="21431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Authority continuing to work closely with Transpower towards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347406"/>
            <a:ext cx="9652000" cy="916370"/>
          </a:xfrm>
        </p:spPr>
        <p:txBody>
          <a:bodyPr/>
          <a:lstStyle/>
          <a:p>
            <a:r>
              <a:rPr lang="en-GB" sz="2800" dirty="0"/>
              <a:t>Transpower and next steps</a:t>
            </a:r>
            <a:endParaRPr lang="en-NZ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BED1C-4874-4837-8A3B-17766357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64" y="2339311"/>
            <a:ext cx="8483250" cy="15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172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 presentation (on a projector) Oct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 presentation (on a projector) Oct15</Template>
  <TotalTime>1955</TotalTime>
  <Words>465</Words>
  <Application>Microsoft Office PowerPoint</Application>
  <PresentationFormat>Custom</PresentationFormat>
  <Paragraphs>81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ARL-47-57</vt:lpstr>
      <vt:lpstr>Calibri</vt:lpstr>
      <vt:lpstr>Courier New</vt:lpstr>
      <vt:lpstr>Lucida Grande</vt:lpstr>
      <vt:lpstr>External presentation (on a projector) Oct15</vt:lpstr>
      <vt:lpstr>Transmission pricing decision</vt:lpstr>
      <vt:lpstr>TPM reform is necessary and urgent</vt:lpstr>
      <vt:lpstr>Supporting New Zealand’s transition to a low carbon future  at least cost to consumers</vt:lpstr>
      <vt:lpstr>We have made significant changes to the TPM guidelines</vt:lpstr>
      <vt:lpstr>Managing peak demand                </vt:lpstr>
      <vt:lpstr>Changes to 2019 proposal                </vt:lpstr>
      <vt:lpstr>SIGNIFICANT BENEFITS TO NZ CONSUMERS: THE CBA AS AN AID TO DECISION MAKING </vt:lpstr>
      <vt:lpstr>Rebalancing (not increasing) transmission charges</vt:lpstr>
      <vt:lpstr>Transpower and next steps</vt:lpstr>
      <vt:lpstr>   Questions   www.ea.govt.nz</vt:lpstr>
    </vt:vector>
  </TitlesOfParts>
  <Company>Electricity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reform distribution pricing</dc:title>
  <dc:creator>Jean-Pierre de Raad</dc:creator>
  <cp:lastModifiedBy>Tamara Linnhoff</cp:lastModifiedBy>
  <cp:revision>141</cp:revision>
  <cp:lastPrinted>2020-06-09T02:52:27Z</cp:lastPrinted>
  <dcterms:created xsi:type="dcterms:W3CDTF">2019-06-10T21:31:57Z</dcterms:created>
  <dcterms:modified xsi:type="dcterms:W3CDTF">2020-06-09T19:37:58Z</dcterms:modified>
</cp:coreProperties>
</file>