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5"/>
    <p:sldMasterId id="2147483747" r:id="rId6"/>
  </p:sldMasterIdLst>
  <p:notesMasterIdLst>
    <p:notesMasterId r:id="rId77"/>
  </p:notesMasterIdLst>
  <p:handoutMasterIdLst>
    <p:handoutMasterId r:id="rId78"/>
  </p:handoutMasterIdLst>
  <p:sldIdLst>
    <p:sldId id="383" r:id="rId7"/>
    <p:sldId id="425" r:id="rId8"/>
    <p:sldId id="387" r:id="rId9"/>
    <p:sldId id="484" r:id="rId10"/>
    <p:sldId id="442" r:id="rId11"/>
    <p:sldId id="443" r:id="rId12"/>
    <p:sldId id="444" r:id="rId13"/>
    <p:sldId id="445" r:id="rId14"/>
    <p:sldId id="446" r:id="rId15"/>
    <p:sldId id="447" r:id="rId16"/>
    <p:sldId id="448" r:id="rId17"/>
    <p:sldId id="449" r:id="rId18"/>
    <p:sldId id="450" r:id="rId19"/>
    <p:sldId id="451" r:id="rId20"/>
    <p:sldId id="452" r:id="rId21"/>
    <p:sldId id="453" r:id="rId22"/>
    <p:sldId id="454" r:id="rId23"/>
    <p:sldId id="455" r:id="rId24"/>
    <p:sldId id="421" r:id="rId25"/>
    <p:sldId id="384" r:id="rId26"/>
    <p:sldId id="377" r:id="rId27"/>
    <p:sldId id="388" r:id="rId28"/>
    <p:sldId id="437" r:id="rId29"/>
    <p:sldId id="438" r:id="rId30"/>
    <p:sldId id="398" r:id="rId31"/>
    <p:sldId id="399" r:id="rId32"/>
    <p:sldId id="400" r:id="rId33"/>
    <p:sldId id="401" r:id="rId34"/>
    <p:sldId id="402" r:id="rId35"/>
    <p:sldId id="427" r:id="rId36"/>
    <p:sldId id="424" r:id="rId37"/>
    <p:sldId id="410" r:id="rId38"/>
    <p:sldId id="428" r:id="rId39"/>
    <p:sldId id="463" r:id="rId40"/>
    <p:sldId id="464" r:id="rId41"/>
    <p:sldId id="465" r:id="rId42"/>
    <p:sldId id="466" r:id="rId43"/>
    <p:sldId id="467" r:id="rId44"/>
    <p:sldId id="468" r:id="rId45"/>
    <p:sldId id="469" r:id="rId46"/>
    <p:sldId id="470" r:id="rId47"/>
    <p:sldId id="471" r:id="rId48"/>
    <p:sldId id="472" r:id="rId49"/>
    <p:sldId id="473" r:id="rId50"/>
    <p:sldId id="420" r:id="rId51"/>
    <p:sldId id="429" r:id="rId52"/>
    <p:sldId id="430" r:id="rId53"/>
    <p:sldId id="431" r:id="rId54"/>
    <p:sldId id="432" r:id="rId55"/>
    <p:sldId id="433" r:id="rId56"/>
    <p:sldId id="434" r:id="rId57"/>
    <p:sldId id="435" r:id="rId58"/>
    <p:sldId id="436" r:id="rId59"/>
    <p:sldId id="456" r:id="rId60"/>
    <p:sldId id="457" r:id="rId61"/>
    <p:sldId id="458" r:id="rId62"/>
    <p:sldId id="459" r:id="rId63"/>
    <p:sldId id="460" r:id="rId64"/>
    <p:sldId id="461" r:id="rId65"/>
    <p:sldId id="462" r:id="rId66"/>
    <p:sldId id="474" r:id="rId67"/>
    <p:sldId id="475" r:id="rId68"/>
    <p:sldId id="476" r:id="rId69"/>
    <p:sldId id="477" r:id="rId70"/>
    <p:sldId id="478" r:id="rId71"/>
    <p:sldId id="479" r:id="rId72"/>
    <p:sldId id="480" r:id="rId73"/>
    <p:sldId id="481" r:id="rId74"/>
    <p:sldId id="482" r:id="rId75"/>
    <p:sldId id="396" r:id="rId7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404040"/>
    <a:srgbClr val="CD003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3577" autoAdjust="0"/>
    <p:restoredTop sz="78220" autoAdjust="0"/>
  </p:normalViewPr>
  <p:slideViewPr>
    <p:cSldViewPr snapToGrid="0" snapToObjects="1">
      <p:cViewPr varScale="1">
        <p:scale>
          <a:sx n="126" d="100"/>
          <a:sy n="126" d="100"/>
        </p:scale>
        <p:origin x="792" y="11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slideMaster" Target="slideMasters/slideMaster1.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Sheet1!$A$2:$A$3</c:f>
              <c:strCache>
                <c:ptCount val="2"/>
                <c:pt idx="0">
                  <c:v>Energy deficit CVP</c:v>
                </c:pt>
                <c:pt idx="1">
                  <c:v>CE IR deficit CVP</c:v>
                </c:pt>
              </c:strCache>
            </c:strRef>
          </c:cat>
          <c:val>
            <c:numRef>
              <c:f>Sheet1!$B$2:$B$3</c:f>
              <c:numCache>
                <c:formatCode>General</c:formatCode>
                <c:ptCount val="2"/>
                <c:pt idx="0" formatCode="&quot;$&quot;#,##0">
                  <c:v>500000</c:v>
                </c:pt>
              </c:numCache>
            </c:numRef>
          </c:val>
          <c:extLst>
            <c:ext xmlns:c16="http://schemas.microsoft.com/office/drawing/2014/chart" uri="{C3380CC4-5D6E-409C-BE32-E72D297353CC}">
              <c16:uniqueId val="{00000000-3580-4826-AFF5-F231F42E5908}"/>
            </c:ext>
          </c:extLst>
        </c:ser>
        <c:ser>
          <c:idx val="1"/>
          <c:order val="1"/>
          <c:tx>
            <c:strRef>
              <c:f>Sheet1!$C$1</c:f>
              <c:strCache>
                <c:ptCount val="1"/>
                <c:pt idx="0">
                  <c:v>Series 2</c:v>
                </c:pt>
              </c:strCache>
            </c:strRef>
          </c:tx>
          <c:spPr>
            <a:solidFill>
              <a:schemeClr val="accent2"/>
            </a:solidFill>
            <a:ln>
              <a:noFill/>
            </a:ln>
            <a:effectLst/>
          </c:spPr>
          <c:invertIfNegative val="0"/>
          <c:cat>
            <c:strRef>
              <c:f>Sheet1!$A$2:$A$3</c:f>
              <c:strCache>
                <c:ptCount val="2"/>
                <c:pt idx="0">
                  <c:v>Energy deficit CVP</c:v>
                </c:pt>
                <c:pt idx="1">
                  <c:v>CE IR deficit CVP</c:v>
                </c:pt>
              </c:strCache>
            </c:strRef>
          </c:cat>
          <c:val>
            <c:numRef>
              <c:f>Sheet1!$C$2:$C$3</c:f>
              <c:numCache>
                <c:formatCode>"$"#,##0</c:formatCode>
                <c:ptCount val="2"/>
                <c:pt idx="1">
                  <c:v>100000</c:v>
                </c:pt>
              </c:numCache>
            </c:numRef>
          </c:val>
          <c:extLst>
            <c:ext xmlns:c16="http://schemas.microsoft.com/office/drawing/2014/chart" uri="{C3380CC4-5D6E-409C-BE32-E72D297353CC}">
              <c16:uniqueId val="{00000001-3580-4826-AFF5-F231F42E5908}"/>
            </c:ext>
          </c:extLst>
        </c:ser>
        <c:ser>
          <c:idx val="2"/>
          <c:order val="2"/>
          <c:tx>
            <c:strRef>
              <c:f>Sheet1!$D$1</c:f>
              <c:strCache>
                <c:ptCount val="1"/>
                <c:pt idx="0">
                  <c:v>Series 3</c:v>
                </c:pt>
              </c:strCache>
            </c:strRef>
          </c:tx>
          <c:spPr>
            <a:solidFill>
              <a:schemeClr val="accent3"/>
            </a:solidFill>
            <a:ln>
              <a:noFill/>
            </a:ln>
            <a:effectLst/>
          </c:spPr>
          <c:invertIfNegative val="0"/>
          <c:cat>
            <c:strRef>
              <c:f>Sheet1!$A$2:$A$3</c:f>
              <c:strCache>
                <c:ptCount val="2"/>
                <c:pt idx="0">
                  <c:v>Energy deficit CVP</c:v>
                </c:pt>
                <c:pt idx="1">
                  <c:v>CE IR deficit CVP</c:v>
                </c:pt>
              </c:strCache>
            </c:strRef>
          </c:cat>
          <c:val>
            <c:numRef>
              <c:f>Sheet1!$D$2:$D$3</c:f>
              <c:numCache>
                <c:formatCode>General</c:formatCode>
                <c:ptCount val="2"/>
              </c:numCache>
            </c:numRef>
          </c:val>
          <c:extLst>
            <c:ext xmlns:c16="http://schemas.microsoft.com/office/drawing/2014/chart" uri="{C3380CC4-5D6E-409C-BE32-E72D297353CC}">
              <c16:uniqueId val="{00000002-3580-4826-AFF5-F231F42E5908}"/>
            </c:ext>
          </c:extLst>
        </c:ser>
        <c:dLbls>
          <c:showLegendKey val="0"/>
          <c:showVal val="0"/>
          <c:showCatName val="0"/>
          <c:showSerName val="0"/>
          <c:showPercent val="0"/>
          <c:showBubbleSize val="0"/>
        </c:dLbls>
        <c:gapWidth val="150"/>
        <c:overlap val="100"/>
        <c:axId val="555697216"/>
        <c:axId val="543774960"/>
      </c:barChart>
      <c:catAx>
        <c:axId val="55569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3774960"/>
        <c:crosses val="autoZero"/>
        <c:auto val="1"/>
        <c:lblAlgn val="ctr"/>
        <c:lblOffset val="100"/>
        <c:noMultiLvlLbl val="0"/>
      </c:catAx>
      <c:valAx>
        <c:axId val="543774960"/>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697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cat>
            <c:strRef>
              <c:f>Sheet1!$A$2:$A$4</c:f>
              <c:strCache>
                <c:ptCount val="3"/>
                <c:pt idx="0">
                  <c:v>Energy deficit CVP</c:v>
                </c:pt>
                <c:pt idx="1">
                  <c:v>CE IR deficit CVP</c:v>
                </c:pt>
                <c:pt idx="2">
                  <c:v>Lowest Scarcity bid</c:v>
                </c:pt>
              </c:strCache>
            </c:strRef>
          </c:cat>
          <c:val>
            <c:numRef>
              <c:f>Sheet1!$B$2:$B$4</c:f>
              <c:numCache>
                <c:formatCode>General</c:formatCode>
                <c:ptCount val="3"/>
                <c:pt idx="0" formatCode="&quot;$&quot;#,##0">
                  <c:v>500000</c:v>
                </c:pt>
              </c:numCache>
            </c:numRef>
          </c:val>
          <c:extLst>
            <c:ext xmlns:c16="http://schemas.microsoft.com/office/drawing/2014/chart" uri="{C3380CC4-5D6E-409C-BE32-E72D297353CC}">
              <c16:uniqueId val="{00000000-A662-4AAF-A8C2-7E6BE6655155}"/>
            </c:ext>
          </c:extLst>
        </c:ser>
        <c:ser>
          <c:idx val="1"/>
          <c:order val="1"/>
          <c:tx>
            <c:strRef>
              <c:f>Sheet1!$C$1</c:f>
              <c:strCache>
                <c:ptCount val="1"/>
                <c:pt idx="0">
                  <c:v>Series 2</c:v>
                </c:pt>
              </c:strCache>
            </c:strRef>
          </c:tx>
          <c:spPr>
            <a:solidFill>
              <a:schemeClr val="accent2"/>
            </a:solidFill>
            <a:ln>
              <a:noFill/>
            </a:ln>
            <a:effectLst/>
          </c:spPr>
          <c:invertIfNegative val="0"/>
          <c:cat>
            <c:strRef>
              <c:f>Sheet1!$A$2:$A$4</c:f>
              <c:strCache>
                <c:ptCount val="3"/>
                <c:pt idx="0">
                  <c:v>Energy deficit CVP</c:v>
                </c:pt>
                <c:pt idx="1">
                  <c:v>CE IR deficit CVP</c:v>
                </c:pt>
                <c:pt idx="2">
                  <c:v>Lowest Scarcity bid</c:v>
                </c:pt>
              </c:strCache>
            </c:strRef>
          </c:cat>
          <c:val>
            <c:numRef>
              <c:f>Sheet1!$C$2:$C$4</c:f>
              <c:numCache>
                <c:formatCode>"$"#,##0</c:formatCode>
                <c:ptCount val="3"/>
                <c:pt idx="1">
                  <c:v>100000</c:v>
                </c:pt>
              </c:numCache>
            </c:numRef>
          </c:val>
          <c:extLst>
            <c:ext xmlns:c16="http://schemas.microsoft.com/office/drawing/2014/chart" uri="{C3380CC4-5D6E-409C-BE32-E72D297353CC}">
              <c16:uniqueId val="{00000001-A662-4AAF-A8C2-7E6BE6655155}"/>
            </c:ext>
          </c:extLst>
        </c:ser>
        <c:ser>
          <c:idx val="2"/>
          <c:order val="2"/>
          <c:tx>
            <c:strRef>
              <c:f>Sheet1!$D$1</c:f>
              <c:strCache>
                <c:ptCount val="1"/>
                <c:pt idx="0">
                  <c:v>Series 3</c:v>
                </c:pt>
              </c:strCache>
            </c:strRef>
          </c:tx>
          <c:spPr>
            <a:solidFill>
              <a:schemeClr val="accent3"/>
            </a:solidFill>
            <a:ln>
              <a:noFill/>
            </a:ln>
            <a:effectLst/>
          </c:spPr>
          <c:invertIfNegative val="0"/>
          <c:cat>
            <c:strRef>
              <c:f>Sheet1!$A$2:$A$4</c:f>
              <c:strCache>
                <c:ptCount val="3"/>
                <c:pt idx="0">
                  <c:v>Energy deficit CVP</c:v>
                </c:pt>
                <c:pt idx="1">
                  <c:v>CE IR deficit CVP</c:v>
                </c:pt>
                <c:pt idx="2">
                  <c:v>Lowest Scarcity bid</c:v>
                </c:pt>
              </c:strCache>
            </c:strRef>
          </c:cat>
          <c:val>
            <c:numRef>
              <c:f>Sheet1!$D$2:$D$4</c:f>
              <c:numCache>
                <c:formatCode>General</c:formatCode>
                <c:ptCount val="3"/>
                <c:pt idx="2" formatCode="&quot;$&quot;#,##0">
                  <c:v>10000</c:v>
                </c:pt>
              </c:numCache>
            </c:numRef>
          </c:val>
          <c:extLst>
            <c:ext xmlns:c16="http://schemas.microsoft.com/office/drawing/2014/chart" uri="{C3380CC4-5D6E-409C-BE32-E72D297353CC}">
              <c16:uniqueId val="{00000002-A662-4AAF-A8C2-7E6BE6655155}"/>
            </c:ext>
          </c:extLst>
        </c:ser>
        <c:dLbls>
          <c:showLegendKey val="0"/>
          <c:showVal val="0"/>
          <c:showCatName val="0"/>
          <c:showSerName val="0"/>
          <c:showPercent val="0"/>
          <c:showBubbleSize val="0"/>
        </c:dLbls>
        <c:gapWidth val="150"/>
        <c:overlap val="100"/>
        <c:axId val="555697216"/>
        <c:axId val="543774960"/>
      </c:barChart>
      <c:catAx>
        <c:axId val="55569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43774960"/>
        <c:crosses val="autoZero"/>
        <c:auto val="1"/>
        <c:lblAlgn val="ctr"/>
        <c:lblOffset val="100"/>
        <c:noMultiLvlLbl val="0"/>
      </c:catAx>
      <c:valAx>
        <c:axId val="543774960"/>
        <c:scaling>
          <c:orientation val="minMax"/>
          <c:max val="500000"/>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556972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Option 1</c:v>
                </c:pt>
              </c:strCache>
            </c:strRef>
          </c:tx>
          <c:spPr>
            <a:ln w="28575" cap="rnd">
              <a:solidFill>
                <a:schemeClr val="accent1"/>
              </a:solidFill>
              <a:round/>
            </a:ln>
            <a:effectLst/>
          </c:spPr>
          <c:marker>
            <c:symbol val="none"/>
          </c:marker>
          <c:cat>
            <c:strRef>
              <c:f>Sheet1!$A$2:$A$6</c:f>
              <c:strCache>
                <c:ptCount val="5"/>
                <c:pt idx="0">
                  <c:v>Complexity</c:v>
                </c:pt>
                <c:pt idx="1">
                  <c:v>Signals</c:v>
                </c:pt>
                <c:pt idx="2">
                  <c:v>Physical</c:v>
                </c:pt>
                <c:pt idx="3">
                  <c:v>Cost</c:v>
                </c:pt>
                <c:pt idx="4">
                  <c:v>Predictability</c:v>
                </c:pt>
              </c:strCache>
            </c:strRef>
          </c:cat>
          <c:val>
            <c:numRef>
              <c:f>Sheet1!$B$2:$B$6</c:f>
              <c:numCache>
                <c:formatCode>General</c:formatCode>
                <c:ptCount val="5"/>
                <c:pt idx="0">
                  <c:v>8</c:v>
                </c:pt>
                <c:pt idx="1">
                  <c:v>6</c:v>
                </c:pt>
                <c:pt idx="2">
                  <c:v>5</c:v>
                </c:pt>
                <c:pt idx="3">
                  <c:v>7</c:v>
                </c:pt>
                <c:pt idx="4">
                  <c:v>3</c:v>
                </c:pt>
              </c:numCache>
            </c:numRef>
          </c:val>
          <c:extLst>
            <c:ext xmlns:c16="http://schemas.microsoft.com/office/drawing/2014/chart" uri="{C3380CC4-5D6E-409C-BE32-E72D297353CC}">
              <c16:uniqueId val="{00000000-B1C5-455B-AFB8-B98B0EC26C36}"/>
            </c:ext>
          </c:extLst>
        </c:ser>
        <c:ser>
          <c:idx val="1"/>
          <c:order val="1"/>
          <c:tx>
            <c:strRef>
              <c:f>Sheet1!$C$1</c:f>
              <c:strCache>
                <c:ptCount val="1"/>
                <c:pt idx="0">
                  <c:v>Option 2</c:v>
                </c:pt>
              </c:strCache>
            </c:strRef>
          </c:tx>
          <c:spPr>
            <a:ln w="28575" cap="rnd">
              <a:solidFill>
                <a:schemeClr val="accent2"/>
              </a:solidFill>
              <a:round/>
            </a:ln>
            <a:effectLst/>
          </c:spPr>
          <c:marker>
            <c:symbol val="none"/>
          </c:marker>
          <c:cat>
            <c:strRef>
              <c:f>Sheet1!$A$2:$A$6</c:f>
              <c:strCache>
                <c:ptCount val="5"/>
                <c:pt idx="0">
                  <c:v>Complexity</c:v>
                </c:pt>
                <c:pt idx="1">
                  <c:v>Signals</c:v>
                </c:pt>
                <c:pt idx="2">
                  <c:v>Physical</c:v>
                </c:pt>
                <c:pt idx="3">
                  <c:v>Cost</c:v>
                </c:pt>
                <c:pt idx="4">
                  <c:v>Predictability</c:v>
                </c:pt>
              </c:strCache>
            </c:strRef>
          </c:cat>
          <c:val>
            <c:numRef>
              <c:f>Sheet1!$C$2:$C$6</c:f>
              <c:numCache>
                <c:formatCode>General</c:formatCode>
                <c:ptCount val="5"/>
                <c:pt idx="0">
                  <c:v>6</c:v>
                </c:pt>
                <c:pt idx="1">
                  <c:v>7</c:v>
                </c:pt>
                <c:pt idx="2">
                  <c:v>4</c:v>
                </c:pt>
                <c:pt idx="3">
                  <c:v>3</c:v>
                </c:pt>
                <c:pt idx="4">
                  <c:v>5</c:v>
                </c:pt>
              </c:numCache>
            </c:numRef>
          </c:val>
          <c:extLst>
            <c:ext xmlns:c16="http://schemas.microsoft.com/office/drawing/2014/chart" uri="{C3380CC4-5D6E-409C-BE32-E72D297353CC}">
              <c16:uniqueId val="{00000001-B1C5-455B-AFB8-B98B0EC26C36}"/>
            </c:ext>
          </c:extLst>
        </c:ser>
        <c:ser>
          <c:idx val="2"/>
          <c:order val="2"/>
          <c:tx>
            <c:strRef>
              <c:f>Sheet1!$D$1</c:f>
              <c:strCache>
                <c:ptCount val="1"/>
                <c:pt idx="0">
                  <c:v>Option 3</c:v>
                </c:pt>
              </c:strCache>
            </c:strRef>
          </c:tx>
          <c:spPr>
            <a:ln w="28575" cap="rnd">
              <a:solidFill>
                <a:schemeClr val="accent3"/>
              </a:solidFill>
              <a:round/>
            </a:ln>
            <a:effectLst/>
          </c:spPr>
          <c:marker>
            <c:symbol val="none"/>
          </c:marker>
          <c:cat>
            <c:strRef>
              <c:f>Sheet1!$A$2:$A$6</c:f>
              <c:strCache>
                <c:ptCount val="5"/>
                <c:pt idx="0">
                  <c:v>Complexity</c:v>
                </c:pt>
                <c:pt idx="1">
                  <c:v>Signals</c:v>
                </c:pt>
                <c:pt idx="2">
                  <c:v>Physical</c:v>
                </c:pt>
                <c:pt idx="3">
                  <c:v>Cost</c:v>
                </c:pt>
                <c:pt idx="4">
                  <c:v>Predictability</c:v>
                </c:pt>
              </c:strCache>
            </c:strRef>
          </c:cat>
          <c:val>
            <c:numRef>
              <c:f>Sheet1!$D$2:$D$6</c:f>
              <c:numCache>
                <c:formatCode>General</c:formatCode>
                <c:ptCount val="5"/>
                <c:pt idx="0">
                  <c:v>4</c:v>
                </c:pt>
                <c:pt idx="1">
                  <c:v>3</c:v>
                </c:pt>
                <c:pt idx="2">
                  <c:v>8</c:v>
                </c:pt>
                <c:pt idx="3">
                  <c:v>5</c:v>
                </c:pt>
                <c:pt idx="4">
                  <c:v>6</c:v>
                </c:pt>
              </c:numCache>
            </c:numRef>
          </c:val>
          <c:extLst>
            <c:ext xmlns:c16="http://schemas.microsoft.com/office/drawing/2014/chart" uri="{C3380CC4-5D6E-409C-BE32-E72D297353CC}">
              <c16:uniqueId val="{00000002-B1C5-455B-AFB8-B98B0EC26C36}"/>
            </c:ext>
          </c:extLst>
        </c:ser>
        <c:dLbls>
          <c:showLegendKey val="0"/>
          <c:showVal val="0"/>
          <c:showCatName val="0"/>
          <c:showSerName val="0"/>
          <c:showPercent val="0"/>
          <c:showBubbleSize val="0"/>
        </c:dLbls>
        <c:axId val="594065920"/>
        <c:axId val="594066576"/>
      </c:radarChart>
      <c:catAx>
        <c:axId val="594065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4066576"/>
        <c:crosses val="autoZero"/>
        <c:auto val="1"/>
        <c:lblAlgn val="ctr"/>
        <c:lblOffset val="100"/>
        <c:noMultiLvlLbl val="0"/>
      </c:catAx>
      <c:valAx>
        <c:axId val="5940665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94065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D52FB-98B4-4EF6-83FC-869549233E20}"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en-NZ"/>
        </a:p>
      </dgm:t>
    </dgm:pt>
    <dgm:pt modelId="{B010BB34-ED66-4E50-89D5-93A7E5A7FE67}">
      <dgm:prSet phldrT="[Text]"/>
      <dgm:spPr>
        <a:solidFill>
          <a:schemeClr val="accent1"/>
        </a:solidFill>
        <a:ln>
          <a:noFill/>
        </a:ln>
      </dgm:spPr>
      <dgm:t>
        <a:bodyPr/>
        <a:lstStyle/>
        <a:p>
          <a:r>
            <a:rPr lang="en-NZ" dirty="0"/>
            <a:t>Broadly supported design as proposed</a:t>
          </a:r>
        </a:p>
      </dgm:t>
    </dgm:pt>
    <dgm:pt modelId="{7A6C7114-1E30-48DC-9C74-37D88DBA2763}" type="parTrans" cxnId="{540E9400-4717-4AE1-9D7B-C15FCABB38F1}">
      <dgm:prSet/>
      <dgm:spPr/>
      <dgm:t>
        <a:bodyPr/>
        <a:lstStyle/>
        <a:p>
          <a:endParaRPr lang="en-NZ"/>
        </a:p>
      </dgm:t>
    </dgm:pt>
    <dgm:pt modelId="{DF31897E-7786-48DA-A187-4326F21B70DE}" type="sibTrans" cxnId="{540E9400-4717-4AE1-9D7B-C15FCABB38F1}">
      <dgm:prSet/>
      <dgm:spPr>
        <a:ln>
          <a:solidFill>
            <a:schemeClr val="accent4"/>
          </a:solidFill>
        </a:ln>
      </dgm:spPr>
      <dgm:t>
        <a:bodyPr/>
        <a:lstStyle/>
        <a:p>
          <a:endParaRPr lang="en-NZ"/>
        </a:p>
      </dgm:t>
    </dgm:pt>
    <dgm:pt modelId="{AE109301-E86A-482F-9A89-37AC8961C780}">
      <dgm:prSet phldrT="[Text]"/>
      <dgm:spPr>
        <a:solidFill>
          <a:schemeClr val="accent2"/>
        </a:solidFill>
        <a:ln>
          <a:noFill/>
        </a:ln>
      </dgm:spPr>
      <dgm:t>
        <a:bodyPr/>
        <a:lstStyle/>
        <a:p>
          <a:r>
            <a:rPr lang="en-NZ" dirty="0"/>
            <a:t>Support but queried</a:t>
          </a:r>
        </a:p>
      </dgm:t>
    </dgm:pt>
    <dgm:pt modelId="{A83E0C2A-6CEB-425C-B6B7-05F53FCF2E11}" type="parTrans" cxnId="{A40B6BCE-6D72-4E72-92CD-D4C319E9F8B7}">
      <dgm:prSet/>
      <dgm:spPr/>
      <dgm:t>
        <a:bodyPr/>
        <a:lstStyle/>
        <a:p>
          <a:endParaRPr lang="en-NZ"/>
        </a:p>
      </dgm:t>
    </dgm:pt>
    <dgm:pt modelId="{17766375-3500-47CF-B0F9-8A3E9B367E05}" type="sibTrans" cxnId="{A40B6BCE-6D72-4E72-92CD-D4C319E9F8B7}">
      <dgm:prSet/>
      <dgm:spPr/>
      <dgm:t>
        <a:bodyPr/>
        <a:lstStyle/>
        <a:p>
          <a:endParaRPr lang="en-NZ"/>
        </a:p>
      </dgm:t>
    </dgm:pt>
    <dgm:pt modelId="{B902F3E0-D2FE-4CDA-A17D-21E7A3884BB7}">
      <dgm:prSet phldrT="[Text]"/>
      <dgm:spPr>
        <a:solidFill>
          <a:schemeClr val="accent3"/>
        </a:solidFill>
        <a:ln>
          <a:noFill/>
        </a:ln>
      </dgm:spPr>
      <dgm:t>
        <a:bodyPr/>
        <a:lstStyle/>
        <a:p>
          <a:r>
            <a:rPr lang="en-NZ" dirty="0"/>
            <a:t>Suggested changes or poorly supported</a:t>
          </a:r>
        </a:p>
      </dgm:t>
    </dgm:pt>
    <dgm:pt modelId="{26FF53CF-C372-41EC-A491-BED09D51E772}" type="parTrans" cxnId="{448FE6C7-F65C-4003-BDB8-1CBB97759EFE}">
      <dgm:prSet/>
      <dgm:spPr/>
      <dgm:t>
        <a:bodyPr/>
        <a:lstStyle/>
        <a:p>
          <a:endParaRPr lang="en-NZ"/>
        </a:p>
      </dgm:t>
    </dgm:pt>
    <dgm:pt modelId="{41A1B003-86AB-476B-9D7F-D3694062013F}" type="sibTrans" cxnId="{448FE6C7-F65C-4003-BDB8-1CBB97759EFE}">
      <dgm:prSet/>
      <dgm:spPr/>
      <dgm:t>
        <a:bodyPr/>
        <a:lstStyle/>
        <a:p>
          <a:endParaRPr lang="en-NZ"/>
        </a:p>
      </dgm:t>
    </dgm:pt>
    <dgm:pt modelId="{81D00CC8-0888-4007-822D-ACFB2ADFB61E}" type="pres">
      <dgm:prSet presAssocID="{4D0D52FB-98B4-4EF6-83FC-869549233E20}" presName="Name0" presStyleCnt="0">
        <dgm:presLayoutVars>
          <dgm:chMax val="7"/>
          <dgm:chPref val="7"/>
          <dgm:dir/>
        </dgm:presLayoutVars>
      </dgm:prSet>
      <dgm:spPr/>
    </dgm:pt>
    <dgm:pt modelId="{665217C4-A13D-4F69-864D-5E9E6754E8E4}" type="pres">
      <dgm:prSet presAssocID="{4D0D52FB-98B4-4EF6-83FC-869549233E20}" presName="Name1" presStyleCnt="0"/>
      <dgm:spPr/>
    </dgm:pt>
    <dgm:pt modelId="{8BE31008-55BE-44A5-A4D9-0AD871948DB8}" type="pres">
      <dgm:prSet presAssocID="{4D0D52FB-98B4-4EF6-83FC-869549233E20}" presName="cycle" presStyleCnt="0"/>
      <dgm:spPr/>
    </dgm:pt>
    <dgm:pt modelId="{C2D09642-BD7F-4B1E-BA35-DD214B965119}" type="pres">
      <dgm:prSet presAssocID="{4D0D52FB-98B4-4EF6-83FC-869549233E20}" presName="srcNode" presStyleLbl="node1" presStyleIdx="0" presStyleCnt="3"/>
      <dgm:spPr/>
    </dgm:pt>
    <dgm:pt modelId="{C2310F5A-D7E5-4FD6-A5CE-DEC2D0E93886}" type="pres">
      <dgm:prSet presAssocID="{4D0D52FB-98B4-4EF6-83FC-869549233E20}" presName="conn" presStyleLbl="parChTrans1D2" presStyleIdx="0" presStyleCnt="1"/>
      <dgm:spPr/>
    </dgm:pt>
    <dgm:pt modelId="{EFB90B03-33F7-469C-8130-A31C13B772A1}" type="pres">
      <dgm:prSet presAssocID="{4D0D52FB-98B4-4EF6-83FC-869549233E20}" presName="extraNode" presStyleLbl="node1" presStyleIdx="0" presStyleCnt="3"/>
      <dgm:spPr/>
    </dgm:pt>
    <dgm:pt modelId="{3E818776-67AB-49B9-ABDA-9DC3696EDE5B}" type="pres">
      <dgm:prSet presAssocID="{4D0D52FB-98B4-4EF6-83FC-869549233E20}" presName="dstNode" presStyleLbl="node1" presStyleIdx="0" presStyleCnt="3"/>
      <dgm:spPr/>
    </dgm:pt>
    <dgm:pt modelId="{8522C45E-EBBA-4AB7-8A06-DE4FA6C20E97}" type="pres">
      <dgm:prSet presAssocID="{B010BB34-ED66-4E50-89D5-93A7E5A7FE67}" presName="text_1" presStyleLbl="node1" presStyleIdx="0" presStyleCnt="3">
        <dgm:presLayoutVars>
          <dgm:bulletEnabled val="1"/>
        </dgm:presLayoutVars>
      </dgm:prSet>
      <dgm:spPr/>
    </dgm:pt>
    <dgm:pt modelId="{604EC864-7E7B-40D9-A8DE-E602705C6109}" type="pres">
      <dgm:prSet presAssocID="{B010BB34-ED66-4E50-89D5-93A7E5A7FE67}" presName="accent_1" presStyleCnt="0"/>
      <dgm:spPr/>
    </dgm:pt>
    <dgm:pt modelId="{DF51A52A-CCD0-44FA-A70B-F8802275FE98}" type="pres">
      <dgm:prSet presAssocID="{B010BB34-ED66-4E50-89D5-93A7E5A7FE67}" presName="accentRepeatNode" presStyleLbl="solidFgAcc1" presStyleIdx="0" presStyleCnt="3">
        <dgm:style>
          <a:lnRef idx="2">
            <a:schemeClr val="accent1"/>
          </a:lnRef>
          <a:fillRef idx="1">
            <a:schemeClr val="lt1"/>
          </a:fillRef>
          <a:effectRef idx="0">
            <a:schemeClr val="accent1"/>
          </a:effectRef>
          <a:fontRef idx="minor">
            <a:schemeClr val="dk1"/>
          </a:fontRef>
        </dgm:style>
      </dgm:prSet>
      <dgm:spPr>
        <a:ln/>
      </dgm:spPr>
    </dgm:pt>
    <dgm:pt modelId="{A3DD23D5-3252-4E85-ACBC-2DE8CF278202}" type="pres">
      <dgm:prSet presAssocID="{AE109301-E86A-482F-9A89-37AC8961C780}" presName="text_2" presStyleLbl="node1" presStyleIdx="1" presStyleCnt="3">
        <dgm:presLayoutVars>
          <dgm:bulletEnabled val="1"/>
        </dgm:presLayoutVars>
      </dgm:prSet>
      <dgm:spPr/>
    </dgm:pt>
    <dgm:pt modelId="{4EC4AC50-6A52-42F1-A7BD-C75233E387AC}" type="pres">
      <dgm:prSet presAssocID="{AE109301-E86A-482F-9A89-37AC8961C780}" presName="accent_2" presStyleCnt="0"/>
      <dgm:spPr/>
    </dgm:pt>
    <dgm:pt modelId="{80C55F98-3143-40CD-974A-CC463E3CFC27}" type="pres">
      <dgm:prSet presAssocID="{AE109301-E86A-482F-9A89-37AC8961C780}" presName="accentRepeatNode" presStyleLbl="solidFgAcc1" presStyleIdx="1" presStyleCnt="3">
        <dgm:style>
          <a:lnRef idx="2">
            <a:schemeClr val="accent6"/>
          </a:lnRef>
          <a:fillRef idx="1">
            <a:schemeClr val="lt1"/>
          </a:fillRef>
          <a:effectRef idx="0">
            <a:schemeClr val="accent6"/>
          </a:effectRef>
          <a:fontRef idx="minor">
            <a:schemeClr val="dk1"/>
          </a:fontRef>
        </dgm:style>
      </dgm:prSet>
      <dgm:spPr/>
    </dgm:pt>
    <dgm:pt modelId="{EFC2E88B-2252-4252-BA79-5D160CEBC237}" type="pres">
      <dgm:prSet presAssocID="{B902F3E0-D2FE-4CDA-A17D-21E7A3884BB7}" presName="text_3" presStyleLbl="node1" presStyleIdx="2" presStyleCnt="3">
        <dgm:presLayoutVars>
          <dgm:bulletEnabled val="1"/>
        </dgm:presLayoutVars>
      </dgm:prSet>
      <dgm:spPr/>
    </dgm:pt>
    <dgm:pt modelId="{F4F59415-EA54-4C27-90DB-B29036FF7EF5}" type="pres">
      <dgm:prSet presAssocID="{B902F3E0-D2FE-4CDA-A17D-21E7A3884BB7}" presName="accent_3" presStyleCnt="0"/>
      <dgm:spPr/>
    </dgm:pt>
    <dgm:pt modelId="{E0B5F110-79BD-444C-BCE1-899A09D97A03}" type="pres">
      <dgm:prSet presAssocID="{B902F3E0-D2FE-4CDA-A17D-21E7A3884BB7}" presName="accentRepeatNode" presStyleLbl="solidFgAcc1" presStyleIdx="2" presStyleCnt="3">
        <dgm:style>
          <a:lnRef idx="2">
            <a:schemeClr val="accent3"/>
          </a:lnRef>
          <a:fillRef idx="1">
            <a:schemeClr val="lt1"/>
          </a:fillRef>
          <a:effectRef idx="0">
            <a:schemeClr val="accent3"/>
          </a:effectRef>
          <a:fontRef idx="minor">
            <a:schemeClr val="dk1"/>
          </a:fontRef>
        </dgm:style>
      </dgm:prSet>
      <dgm:spPr>
        <a:ln/>
      </dgm:spPr>
    </dgm:pt>
  </dgm:ptLst>
  <dgm:cxnLst>
    <dgm:cxn modelId="{540E9400-4717-4AE1-9D7B-C15FCABB38F1}" srcId="{4D0D52FB-98B4-4EF6-83FC-869549233E20}" destId="{B010BB34-ED66-4E50-89D5-93A7E5A7FE67}" srcOrd="0" destOrd="0" parTransId="{7A6C7114-1E30-48DC-9C74-37D88DBA2763}" sibTransId="{DF31897E-7786-48DA-A187-4326F21B70DE}"/>
    <dgm:cxn modelId="{DC631C39-9C7C-43BB-87EF-989C030CB1E1}" type="presOf" srcId="{4D0D52FB-98B4-4EF6-83FC-869549233E20}" destId="{81D00CC8-0888-4007-822D-ACFB2ADFB61E}" srcOrd="0" destOrd="0" presId="urn:microsoft.com/office/officeart/2008/layout/VerticalCurvedList"/>
    <dgm:cxn modelId="{A5917E58-86A4-425D-A45A-976807C99ECD}" type="presOf" srcId="{AE109301-E86A-482F-9A89-37AC8961C780}" destId="{A3DD23D5-3252-4E85-ACBC-2DE8CF278202}" srcOrd="0" destOrd="0" presId="urn:microsoft.com/office/officeart/2008/layout/VerticalCurvedList"/>
    <dgm:cxn modelId="{999B147C-E070-491E-9BFF-34A2DADF7DCC}" type="presOf" srcId="{DF31897E-7786-48DA-A187-4326F21B70DE}" destId="{C2310F5A-D7E5-4FD6-A5CE-DEC2D0E93886}" srcOrd="0" destOrd="0" presId="urn:microsoft.com/office/officeart/2008/layout/VerticalCurvedList"/>
    <dgm:cxn modelId="{231892C6-7C58-4F47-B685-DE38BDEB62D8}" type="presOf" srcId="{B010BB34-ED66-4E50-89D5-93A7E5A7FE67}" destId="{8522C45E-EBBA-4AB7-8A06-DE4FA6C20E97}" srcOrd="0" destOrd="0" presId="urn:microsoft.com/office/officeart/2008/layout/VerticalCurvedList"/>
    <dgm:cxn modelId="{448FE6C7-F65C-4003-BDB8-1CBB97759EFE}" srcId="{4D0D52FB-98B4-4EF6-83FC-869549233E20}" destId="{B902F3E0-D2FE-4CDA-A17D-21E7A3884BB7}" srcOrd="2" destOrd="0" parTransId="{26FF53CF-C372-41EC-A491-BED09D51E772}" sibTransId="{41A1B003-86AB-476B-9D7F-D3694062013F}"/>
    <dgm:cxn modelId="{A40B6BCE-6D72-4E72-92CD-D4C319E9F8B7}" srcId="{4D0D52FB-98B4-4EF6-83FC-869549233E20}" destId="{AE109301-E86A-482F-9A89-37AC8961C780}" srcOrd="1" destOrd="0" parTransId="{A83E0C2A-6CEB-425C-B6B7-05F53FCF2E11}" sibTransId="{17766375-3500-47CF-B0F9-8A3E9B367E05}"/>
    <dgm:cxn modelId="{384014F3-7687-47B4-A974-17883052836F}" type="presOf" srcId="{B902F3E0-D2FE-4CDA-A17D-21E7A3884BB7}" destId="{EFC2E88B-2252-4252-BA79-5D160CEBC237}" srcOrd="0" destOrd="0" presId="urn:microsoft.com/office/officeart/2008/layout/VerticalCurvedList"/>
    <dgm:cxn modelId="{5D4A189B-3AD6-4EA2-A34D-7F635F68E0E0}" type="presParOf" srcId="{81D00CC8-0888-4007-822D-ACFB2ADFB61E}" destId="{665217C4-A13D-4F69-864D-5E9E6754E8E4}" srcOrd="0" destOrd="0" presId="urn:microsoft.com/office/officeart/2008/layout/VerticalCurvedList"/>
    <dgm:cxn modelId="{7D9C3FAB-EEA2-4AD2-894A-D5489B014856}" type="presParOf" srcId="{665217C4-A13D-4F69-864D-5E9E6754E8E4}" destId="{8BE31008-55BE-44A5-A4D9-0AD871948DB8}" srcOrd="0" destOrd="0" presId="urn:microsoft.com/office/officeart/2008/layout/VerticalCurvedList"/>
    <dgm:cxn modelId="{1631C6B8-C94A-4E1C-A842-5CA94F73EA21}" type="presParOf" srcId="{8BE31008-55BE-44A5-A4D9-0AD871948DB8}" destId="{C2D09642-BD7F-4B1E-BA35-DD214B965119}" srcOrd="0" destOrd="0" presId="urn:microsoft.com/office/officeart/2008/layout/VerticalCurvedList"/>
    <dgm:cxn modelId="{B8A94D2C-6C82-4BC0-B437-128B088CCE12}" type="presParOf" srcId="{8BE31008-55BE-44A5-A4D9-0AD871948DB8}" destId="{C2310F5A-D7E5-4FD6-A5CE-DEC2D0E93886}" srcOrd="1" destOrd="0" presId="urn:microsoft.com/office/officeart/2008/layout/VerticalCurvedList"/>
    <dgm:cxn modelId="{81C1C02D-4222-4B6F-BC12-10CAA89F3961}" type="presParOf" srcId="{8BE31008-55BE-44A5-A4D9-0AD871948DB8}" destId="{EFB90B03-33F7-469C-8130-A31C13B772A1}" srcOrd="2" destOrd="0" presId="urn:microsoft.com/office/officeart/2008/layout/VerticalCurvedList"/>
    <dgm:cxn modelId="{326F963B-D5E8-4B89-9F9D-0882E545C8D2}" type="presParOf" srcId="{8BE31008-55BE-44A5-A4D9-0AD871948DB8}" destId="{3E818776-67AB-49B9-ABDA-9DC3696EDE5B}" srcOrd="3" destOrd="0" presId="urn:microsoft.com/office/officeart/2008/layout/VerticalCurvedList"/>
    <dgm:cxn modelId="{B97DEE58-6C8E-422D-8F65-93FF211599E9}" type="presParOf" srcId="{665217C4-A13D-4F69-864D-5E9E6754E8E4}" destId="{8522C45E-EBBA-4AB7-8A06-DE4FA6C20E97}" srcOrd="1" destOrd="0" presId="urn:microsoft.com/office/officeart/2008/layout/VerticalCurvedList"/>
    <dgm:cxn modelId="{D27AE79B-06AE-4430-BD83-1FEED824576C}" type="presParOf" srcId="{665217C4-A13D-4F69-864D-5E9E6754E8E4}" destId="{604EC864-7E7B-40D9-A8DE-E602705C6109}" srcOrd="2" destOrd="0" presId="urn:microsoft.com/office/officeart/2008/layout/VerticalCurvedList"/>
    <dgm:cxn modelId="{D6CAED54-DBE8-4054-A972-6F31E4465622}" type="presParOf" srcId="{604EC864-7E7B-40D9-A8DE-E602705C6109}" destId="{DF51A52A-CCD0-44FA-A70B-F8802275FE98}" srcOrd="0" destOrd="0" presId="urn:microsoft.com/office/officeart/2008/layout/VerticalCurvedList"/>
    <dgm:cxn modelId="{C07A8537-4333-42AE-8C25-29F04529E096}" type="presParOf" srcId="{665217C4-A13D-4F69-864D-5E9E6754E8E4}" destId="{A3DD23D5-3252-4E85-ACBC-2DE8CF278202}" srcOrd="3" destOrd="0" presId="urn:microsoft.com/office/officeart/2008/layout/VerticalCurvedList"/>
    <dgm:cxn modelId="{3E5C411B-5154-4DF3-A200-A8B1D50183ED}" type="presParOf" srcId="{665217C4-A13D-4F69-864D-5E9E6754E8E4}" destId="{4EC4AC50-6A52-42F1-A7BD-C75233E387AC}" srcOrd="4" destOrd="0" presId="urn:microsoft.com/office/officeart/2008/layout/VerticalCurvedList"/>
    <dgm:cxn modelId="{4A411216-AB7A-4E79-8BA3-2873768402A8}" type="presParOf" srcId="{4EC4AC50-6A52-42F1-A7BD-C75233E387AC}" destId="{80C55F98-3143-40CD-974A-CC463E3CFC27}" srcOrd="0" destOrd="0" presId="urn:microsoft.com/office/officeart/2008/layout/VerticalCurvedList"/>
    <dgm:cxn modelId="{94B11DDE-734D-4C78-95C2-639C895A41BD}" type="presParOf" srcId="{665217C4-A13D-4F69-864D-5E9E6754E8E4}" destId="{EFC2E88B-2252-4252-BA79-5D160CEBC237}" srcOrd="5" destOrd="0" presId="urn:microsoft.com/office/officeart/2008/layout/VerticalCurvedList"/>
    <dgm:cxn modelId="{0E7AD0D2-13C3-4752-8C56-BCB0F7162730}" type="presParOf" srcId="{665217C4-A13D-4F69-864D-5E9E6754E8E4}" destId="{F4F59415-EA54-4C27-90DB-B29036FF7EF5}" srcOrd="6" destOrd="0" presId="urn:microsoft.com/office/officeart/2008/layout/VerticalCurvedList"/>
    <dgm:cxn modelId="{81E2BC7E-48AF-4872-8C0E-AC9B411E7884}" type="presParOf" srcId="{F4F59415-EA54-4C27-90DB-B29036FF7EF5}" destId="{E0B5F110-79BD-444C-BCE1-899A09D97A0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6337053D-3575-421A-8A3E-F148DD44F06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B23DEF39-C652-4479-A238-5AC174E6B1AA}">
      <dgm:prSet phldrT="[Text]"/>
      <dgm:spPr/>
      <dgm:t>
        <a:bodyPr/>
        <a:lstStyle/>
        <a:p>
          <a:r>
            <a:rPr lang="en-US" dirty="0"/>
            <a:t>$ignals</a:t>
          </a:r>
        </a:p>
      </dgm:t>
    </dgm:pt>
    <dgm:pt modelId="{163C7F3D-7792-437F-9C82-93A5621577C9}" type="parTrans" cxnId="{902FF568-A84B-4DFE-A0CB-A42C86585FD1}">
      <dgm:prSet/>
      <dgm:spPr/>
      <dgm:t>
        <a:bodyPr/>
        <a:lstStyle/>
        <a:p>
          <a:endParaRPr lang="en-US"/>
        </a:p>
      </dgm:t>
    </dgm:pt>
    <dgm:pt modelId="{81D0AF80-6AFB-4360-8A45-9A695203804F}" type="sibTrans" cxnId="{902FF568-A84B-4DFE-A0CB-A42C86585FD1}">
      <dgm:prSet/>
      <dgm:spPr/>
      <dgm:t>
        <a:bodyPr/>
        <a:lstStyle/>
        <a:p>
          <a:endParaRPr lang="en-US"/>
        </a:p>
      </dgm:t>
    </dgm:pt>
    <dgm:pt modelId="{7BB527A2-C318-4A70-A4FD-AB5F651A6B93}">
      <dgm:prSet phldrT="[Text]"/>
      <dgm:spPr/>
      <dgm:t>
        <a:bodyPr/>
        <a:lstStyle/>
        <a:p>
          <a:r>
            <a:rPr lang="en-US" dirty="0"/>
            <a:t>physical</a:t>
          </a:r>
        </a:p>
      </dgm:t>
    </dgm:pt>
    <dgm:pt modelId="{E3C5829B-04BD-4F96-93BA-092D72A601AA}" type="parTrans" cxnId="{CF27FD69-198A-4070-8F04-A78CB6339C91}">
      <dgm:prSet/>
      <dgm:spPr/>
      <dgm:t>
        <a:bodyPr/>
        <a:lstStyle/>
        <a:p>
          <a:endParaRPr lang="en-US"/>
        </a:p>
      </dgm:t>
    </dgm:pt>
    <dgm:pt modelId="{B1A3D2D1-25E1-47C4-836A-D8EFCEF7AA08}" type="sibTrans" cxnId="{CF27FD69-198A-4070-8F04-A78CB6339C91}">
      <dgm:prSet/>
      <dgm:spPr/>
      <dgm:t>
        <a:bodyPr/>
        <a:lstStyle/>
        <a:p>
          <a:endParaRPr lang="en-US"/>
        </a:p>
      </dgm:t>
    </dgm:pt>
    <dgm:pt modelId="{2A9C6521-1ED2-4739-ADC7-30D190116A8B}" type="pres">
      <dgm:prSet presAssocID="{6337053D-3575-421A-8A3E-F148DD44F06A}" presName="compositeShape" presStyleCnt="0">
        <dgm:presLayoutVars>
          <dgm:chMax val="2"/>
          <dgm:dir/>
          <dgm:resizeHandles val="exact"/>
        </dgm:presLayoutVars>
      </dgm:prSet>
      <dgm:spPr/>
    </dgm:pt>
    <dgm:pt modelId="{ABBA34E0-56CE-4713-857C-E615619A0171}" type="pres">
      <dgm:prSet presAssocID="{6337053D-3575-421A-8A3E-F148DD44F06A}" presName="divider" presStyleLbl="fgShp" presStyleIdx="0" presStyleCnt="1"/>
      <dgm:spPr/>
    </dgm:pt>
    <dgm:pt modelId="{78999624-966E-445A-8AE4-2092D40EF8EE}" type="pres">
      <dgm:prSet presAssocID="{B23DEF39-C652-4479-A238-5AC174E6B1AA}" presName="downArrow" presStyleLbl="node1" presStyleIdx="0" presStyleCnt="2"/>
      <dgm:spPr/>
    </dgm:pt>
    <dgm:pt modelId="{DE94366F-D677-455B-AC51-6FEF024721B3}" type="pres">
      <dgm:prSet presAssocID="{B23DEF39-C652-4479-A238-5AC174E6B1AA}" presName="downArrowText" presStyleLbl="revTx" presStyleIdx="0" presStyleCnt="2">
        <dgm:presLayoutVars>
          <dgm:bulletEnabled val="1"/>
        </dgm:presLayoutVars>
      </dgm:prSet>
      <dgm:spPr/>
    </dgm:pt>
    <dgm:pt modelId="{21110C74-EDCA-48B2-A24D-27625B0A48DB}" type="pres">
      <dgm:prSet presAssocID="{7BB527A2-C318-4A70-A4FD-AB5F651A6B93}" presName="upArrow" presStyleLbl="node1" presStyleIdx="1" presStyleCnt="2"/>
      <dgm:spPr>
        <a:solidFill>
          <a:srgbClr val="00B050"/>
        </a:solidFill>
      </dgm:spPr>
    </dgm:pt>
    <dgm:pt modelId="{96567D29-3D5A-4BC7-B334-9CB2413006FB}" type="pres">
      <dgm:prSet presAssocID="{7BB527A2-C318-4A70-A4FD-AB5F651A6B93}" presName="upArrowText" presStyleLbl="revTx" presStyleIdx="1" presStyleCnt="2">
        <dgm:presLayoutVars>
          <dgm:bulletEnabled val="1"/>
        </dgm:presLayoutVars>
      </dgm:prSet>
      <dgm:spPr/>
    </dgm:pt>
  </dgm:ptLst>
  <dgm:cxnLst>
    <dgm:cxn modelId="{87B14D2D-7958-459D-A8E3-ED5A23BE7D97}" type="presOf" srcId="{B23DEF39-C652-4479-A238-5AC174E6B1AA}" destId="{DE94366F-D677-455B-AC51-6FEF024721B3}" srcOrd="0" destOrd="0" presId="urn:microsoft.com/office/officeart/2005/8/layout/arrow3"/>
    <dgm:cxn modelId="{902FF568-A84B-4DFE-A0CB-A42C86585FD1}" srcId="{6337053D-3575-421A-8A3E-F148DD44F06A}" destId="{B23DEF39-C652-4479-A238-5AC174E6B1AA}" srcOrd="0" destOrd="0" parTransId="{163C7F3D-7792-437F-9C82-93A5621577C9}" sibTransId="{81D0AF80-6AFB-4360-8A45-9A695203804F}"/>
    <dgm:cxn modelId="{CF27FD69-198A-4070-8F04-A78CB6339C91}" srcId="{6337053D-3575-421A-8A3E-F148DD44F06A}" destId="{7BB527A2-C318-4A70-A4FD-AB5F651A6B93}" srcOrd="1" destOrd="0" parTransId="{E3C5829B-04BD-4F96-93BA-092D72A601AA}" sibTransId="{B1A3D2D1-25E1-47C4-836A-D8EFCEF7AA08}"/>
    <dgm:cxn modelId="{C2D17E96-A22C-4791-A052-65BCCC22D93B}" type="presOf" srcId="{7BB527A2-C318-4A70-A4FD-AB5F651A6B93}" destId="{96567D29-3D5A-4BC7-B334-9CB2413006FB}" srcOrd="0" destOrd="0" presId="urn:microsoft.com/office/officeart/2005/8/layout/arrow3"/>
    <dgm:cxn modelId="{F7CF6BBA-CB9A-4AD9-99F5-52125AAF214D}" type="presOf" srcId="{6337053D-3575-421A-8A3E-F148DD44F06A}" destId="{2A9C6521-1ED2-4739-ADC7-30D190116A8B}" srcOrd="0" destOrd="0" presId="urn:microsoft.com/office/officeart/2005/8/layout/arrow3"/>
    <dgm:cxn modelId="{728FC675-D0AC-4BB1-9687-C5555832F6C6}" type="presParOf" srcId="{2A9C6521-1ED2-4739-ADC7-30D190116A8B}" destId="{ABBA34E0-56CE-4713-857C-E615619A0171}" srcOrd="0" destOrd="0" presId="urn:microsoft.com/office/officeart/2005/8/layout/arrow3"/>
    <dgm:cxn modelId="{AA435777-6A1C-4972-9F17-DF8348AC1C1D}" type="presParOf" srcId="{2A9C6521-1ED2-4739-ADC7-30D190116A8B}" destId="{78999624-966E-445A-8AE4-2092D40EF8EE}" srcOrd="1" destOrd="0" presId="urn:microsoft.com/office/officeart/2005/8/layout/arrow3"/>
    <dgm:cxn modelId="{9FDBB435-E38E-4B1B-94E0-846442CCA9A0}" type="presParOf" srcId="{2A9C6521-1ED2-4739-ADC7-30D190116A8B}" destId="{DE94366F-D677-455B-AC51-6FEF024721B3}" srcOrd="2" destOrd="0" presId="urn:microsoft.com/office/officeart/2005/8/layout/arrow3"/>
    <dgm:cxn modelId="{BFA94612-8766-44D4-9B7E-5B645F13C815}" type="presParOf" srcId="{2A9C6521-1ED2-4739-ADC7-30D190116A8B}" destId="{21110C74-EDCA-48B2-A24D-27625B0A48DB}" srcOrd="3" destOrd="0" presId="urn:microsoft.com/office/officeart/2005/8/layout/arrow3"/>
    <dgm:cxn modelId="{686B0606-6784-4D8E-BC7E-E3734FCAD579}" type="presParOf" srcId="{2A9C6521-1ED2-4739-ADC7-30D190116A8B}" destId="{96567D29-3D5A-4BC7-B334-9CB2413006F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337053D-3575-421A-8A3E-F148DD44F06A}" type="doc">
      <dgm:prSet loTypeId="urn:microsoft.com/office/officeart/2005/8/layout/arrow3" loCatId="relationship" qsTypeId="urn:microsoft.com/office/officeart/2005/8/quickstyle/simple1" qsCatId="simple" csTypeId="urn:microsoft.com/office/officeart/2005/8/colors/accent1_2" csCatId="accent1" phldr="1"/>
      <dgm:spPr/>
      <dgm:t>
        <a:bodyPr/>
        <a:lstStyle/>
        <a:p>
          <a:endParaRPr lang="en-US"/>
        </a:p>
      </dgm:t>
    </dgm:pt>
    <dgm:pt modelId="{B23DEF39-C652-4479-A238-5AC174E6B1AA}">
      <dgm:prSet phldrT="[Text]"/>
      <dgm:spPr/>
      <dgm:t>
        <a:bodyPr/>
        <a:lstStyle/>
        <a:p>
          <a:r>
            <a:rPr lang="en-US" dirty="0"/>
            <a:t>physical</a:t>
          </a:r>
        </a:p>
      </dgm:t>
    </dgm:pt>
    <dgm:pt modelId="{163C7F3D-7792-437F-9C82-93A5621577C9}" type="parTrans" cxnId="{902FF568-A84B-4DFE-A0CB-A42C86585FD1}">
      <dgm:prSet/>
      <dgm:spPr/>
      <dgm:t>
        <a:bodyPr/>
        <a:lstStyle/>
        <a:p>
          <a:endParaRPr lang="en-US"/>
        </a:p>
      </dgm:t>
    </dgm:pt>
    <dgm:pt modelId="{81D0AF80-6AFB-4360-8A45-9A695203804F}" type="sibTrans" cxnId="{902FF568-A84B-4DFE-A0CB-A42C86585FD1}">
      <dgm:prSet/>
      <dgm:spPr/>
      <dgm:t>
        <a:bodyPr/>
        <a:lstStyle/>
        <a:p>
          <a:endParaRPr lang="en-US"/>
        </a:p>
      </dgm:t>
    </dgm:pt>
    <dgm:pt modelId="{7BB527A2-C318-4A70-A4FD-AB5F651A6B93}">
      <dgm:prSet phldrT="[Text]"/>
      <dgm:spPr/>
      <dgm:t>
        <a:bodyPr/>
        <a:lstStyle/>
        <a:p>
          <a:r>
            <a:rPr lang="en-US" dirty="0"/>
            <a:t>$ignals</a:t>
          </a:r>
        </a:p>
      </dgm:t>
    </dgm:pt>
    <dgm:pt modelId="{E3C5829B-04BD-4F96-93BA-092D72A601AA}" type="parTrans" cxnId="{CF27FD69-198A-4070-8F04-A78CB6339C91}">
      <dgm:prSet/>
      <dgm:spPr/>
      <dgm:t>
        <a:bodyPr/>
        <a:lstStyle/>
        <a:p>
          <a:endParaRPr lang="en-US"/>
        </a:p>
      </dgm:t>
    </dgm:pt>
    <dgm:pt modelId="{B1A3D2D1-25E1-47C4-836A-D8EFCEF7AA08}" type="sibTrans" cxnId="{CF27FD69-198A-4070-8F04-A78CB6339C91}">
      <dgm:prSet/>
      <dgm:spPr/>
      <dgm:t>
        <a:bodyPr/>
        <a:lstStyle/>
        <a:p>
          <a:endParaRPr lang="en-US"/>
        </a:p>
      </dgm:t>
    </dgm:pt>
    <dgm:pt modelId="{2A9C6521-1ED2-4739-ADC7-30D190116A8B}" type="pres">
      <dgm:prSet presAssocID="{6337053D-3575-421A-8A3E-F148DD44F06A}" presName="compositeShape" presStyleCnt="0">
        <dgm:presLayoutVars>
          <dgm:chMax val="2"/>
          <dgm:dir/>
          <dgm:resizeHandles val="exact"/>
        </dgm:presLayoutVars>
      </dgm:prSet>
      <dgm:spPr/>
    </dgm:pt>
    <dgm:pt modelId="{ABBA34E0-56CE-4713-857C-E615619A0171}" type="pres">
      <dgm:prSet presAssocID="{6337053D-3575-421A-8A3E-F148DD44F06A}" presName="divider" presStyleLbl="fgShp" presStyleIdx="0" presStyleCnt="1"/>
      <dgm:spPr/>
    </dgm:pt>
    <dgm:pt modelId="{78999624-966E-445A-8AE4-2092D40EF8EE}" type="pres">
      <dgm:prSet presAssocID="{B23DEF39-C652-4479-A238-5AC174E6B1AA}" presName="downArrow" presStyleLbl="node1" presStyleIdx="0" presStyleCnt="2"/>
      <dgm:spPr>
        <a:solidFill>
          <a:srgbClr val="00B050"/>
        </a:solidFill>
      </dgm:spPr>
    </dgm:pt>
    <dgm:pt modelId="{DE94366F-D677-455B-AC51-6FEF024721B3}" type="pres">
      <dgm:prSet presAssocID="{B23DEF39-C652-4479-A238-5AC174E6B1AA}" presName="downArrowText" presStyleLbl="revTx" presStyleIdx="0" presStyleCnt="2">
        <dgm:presLayoutVars>
          <dgm:bulletEnabled val="1"/>
        </dgm:presLayoutVars>
      </dgm:prSet>
      <dgm:spPr/>
    </dgm:pt>
    <dgm:pt modelId="{21110C74-EDCA-48B2-A24D-27625B0A48DB}" type="pres">
      <dgm:prSet presAssocID="{7BB527A2-C318-4A70-A4FD-AB5F651A6B93}" presName="upArrow" presStyleLbl="node1" presStyleIdx="1" presStyleCnt="2"/>
      <dgm:spPr/>
    </dgm:pt>
    <dgm:pt modelId="{96567D29-3D5A-4BC7-B334-9CB2413006FB}" type="pres">
      <dgm:prSet presAssocID="{7BB527A2-C318-4A70-A4FD-AB5F651A6B93}" presName="upArrowText" presStyleLbl="revTx" presStyleIdx="1" presStyleCnt="2">
        <dgm:presLayoutVars>
          <dgm:bulletEnabled val="1"/>
        </dgm:presLayoutVars>
      </dgm:prSet>
      <dgm:spPr/>
    </dgm:pt>
  </dgm:ptLst>
  <dgm:cxnLst>
    <dgm:cxn modelId="{87B14D2D-7958-459D-A8E3-ED5A23BE7D97}" type="presOf" srcId="{B23DEF39-C652-4479-A238-5AC174E6B1AA}" destId="{DE94366F-D677-455B-AC51-6FEF024721B3}" srcOrd="0" destOrd="0" presId="urn:microsoft.com/office/officeart/2005/8/layout/arrow3"/>
    <dgm:cxn modelId="{902FF568-A84B-4DFE-A0CB-A42C86585FD1}" srcId="{6337053D-3575-421A-8A3E-F148DD44F06A}" destId="{B23DEF39-C652-4479-A238-5AC174E6B1AA}" srcOrd="0" destOrd="0" parTransId="{163C7F3D-7792-437F-9C82-93A5621577C9}" sibTransId="{81D0AF80-6AFB-4360-8A45-9A695203804F}"/>
    <dgm:cxn modelId="{CF27FD69-198A-4070-8F04-A78CB6339C91}" srcId="{6337053D-3575-421A-8A3E-F148DD44F06A}" destId="{7BB527A2-C318-4A70-A4FD-AB5F651A6B93}" srcOrd="1" destOrd="0" parTransId="{E3C5829B-04BD-4F96-93BA-092D72A601AA}" sibTransId="{B1A3D2D1-25E1-47C4-836A-D8EFCEF7AA08}"/>
    <dgm:cxn modelId="{C2D17E96-A22C-4791-A052-65BCCC22D93B}" type="presOf" srcId="{7BB527A2-C318-4A70-A4FD-AB5F651A6B93}" destId="{96567D29-3D5A-4BC7-B334-9CB2413006FB}" srcOrd="0" destOrd="0" presId="urn:microsoft.com/office/officeart/2005/8/layout/arrow3"/>
    <dgm:cxn modelId="{F7CF6BBA-CB9A-4AD9-99F5-52125AAF214D}" type="presOf" srcId="{6337053D-3575-421A-8A3E-F148DD44F06A}" destId="{2A9C6521-1ED2-4739-ADC7-30D190116A8B}" srcOrd="0" destOrd="0" presId="urn:microsoft.com/office/officeart/2005/8/layout/arrow3"/>
    <dgm:cxn modelId="{728FC675-D0AC-4BB1-9687-C5555832F6C6}" type="presParOf" srcId="{2A9C6521-1ED2-4739-ADC7-30D190116A8B}" destId="{ABBA34E0-56CE-4713-857C-E615619A0171}" srcOrd="0" destOrd="0" presId="urn:microsoft.com/office/officeart/2005/8/layout/arrow3"/>
    <dgm:cxn modelId="{AA435777-6A1C-4972-9F17-DF8348AC1C1D}" type="presParOf" srcId="{2A9C6521-1ED2-4739-ADC7-30D190116A8B}" destId="{78999624-966E-445A-8AE4-2092D40EF8EE}" srcOrd="1" destOrd="0" presId="urn:microsoft.com/office/officeart/2005/8/layout/arrow3"/>
    <dgm:cxn modelId="{9FDBB435-E38E-4B1B-94E0-846442CCA9A0}" type="presParOf" srcId="{2A9C6521-1ED2-4739-ADC7-30D190116A8B}" destId="{DE94366F-D677-455B-AC51-6FEF024721B3}" srcOrd="2" destOrd="0" presId="urn:microsoft.com/office/officeart/2005/8/layout/arrow3"/>
    <dgm:cxn modelId="{BFA94612-8766-44D4-9B7E-5B645F13C815}" type="presParOf" srcId="{2A9C6521-1ED2-4739-ADC7-30D190116A8B}" destId="{21110C74-EDCA-48B2-A24D-27625B0A48DB}" srcOrd="3" destOrd="0" presId="urn:microsoft.com/office/officeart/2005/8/layout/arrow3"/>
    <dgm:cxn modelId="{686B0606-6784-4D8E-BC7E-E3734FCAD579}" type="presParOf" srcId="{2A9C6521-1ED2-4739-ADC7-30D190116A8B}" destId="{96567D29-3D5A-4BC7-B334-9CB2413006FB}" srcOrd="4" destOrd="0" presId="urn:microsoft.com/office/officeart/2005/8/layout/arrow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310F5A-D7E5-4FD6-A5CE-DEC2D0E93886}">
      <dsp:nvSpPr>
        <dsp:cNvPr id="0" name=""/>
        <dsp:cNvSpPr/>
      </dsp:nvSpPr>
      <dsp:spPr>
        <a:xfrm>
          <a:off x="-4117215" y="-631873"/>
          <a:ext cx="4906031" cy="4906031"/>
        </a:xfrm>
        <a:prstGeom prst="blockArc">
          <a:avLst>
            <a:gd name="adj1" fmla="val 18900000"/>
            <a:gd name="adj2" fmla="val 2700000"/>
            <a:gd name="adj3" fmla="val 440"/>
          </a:avLst>
        </a:prstGeom>
        <a:noFill/>
        <a:ln w="25400" cap="flat" cmpd="sng" algn="ctr">
          <a:solidFill>
            <a:schemeClr val="accent4"/>
          </a:solidFill>
          <a:prstDash val="solid"/>
        </a:ln>
        <a:effectLst/>
      </dsp:spPr>
      <dsp:style>
        <a:lnRef idx="2">
          <a:scrgbClr r="0" g="0" b="0"/>
        </a:lnRef>
        <a:fillRef idx="0">
          <a:scrgbClr r="0" g="0" b="0"/>
        </a:fillRef>
        <a:effectRef idx="0">
          <a:scrgbClr r="0" g="0" b="0"/>
        </a:effectRef>
        <a:fontRef idx="minor"/>
      </dsp:style>
    </dsp:sp>
    <dsp:sp modelId="{8522C45E-EBBA-4AB7-8A06-DE4FA6C20E97}">
      <dsp:nvSpPr>
        <dsp:cNvPr id="0" name=""/>
        <dsp:cNvSpPr/>
      </dsp:nvSpPr>
      <dsp:spPr>
        <a:xfrm>
          <a:off x="507286" y="364228"/>
          <a:ext cx="5255558" cy="728457"/>
        </a:xfrm>
        <a:prstGeom prst="rect">
          <a:avLst/>
        </a:prstGeom>
        <a:solidFill>
          <a:schemeClr val="accent1"/>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213" tIns="55880" rIns="55880" bIns="55880" numCol="1" spcCol="1270" anchor="ctr" anchorCtr="0">
          <a:noAutofit/>
        </a:bodyPr>
        <a:lstStyle/>
        <a:p>
          <a:pPr marL="0" lvl="0" indent="0" algn="l" defTabSz="977900">
            <a:lnSpc>
              <a:spcPct val="90000"/>
            </a:lnSpc>
            <a:spcBef>
              <a:spcPct val="0"/>
            </a:spcBef>
            <a:spcAft>
              <a:spcPct val="35000"/>
            </a:spcAft>
            <a:buNone/>
          </a:pPr>
          <a:r>
            <a:rPr lang="en-NZ" sz="2200" kern="1200" dirty="0"/>
            <a:t>Broadly supported design as proposed</a:t>
          </a:r>
        </a:p>
      </dsp:txBody>
      <dsp:txXfrm>
        <a:off x="507286" y="364228"/>
        <a:ext cx="5255558" cy="728457"/>
      </dsp:txXfrm>
    </dsp:sp>
    <dsp:sp modelId="{DF51A52A-CCD0-44FA-A70B-F8802275FE98}">
      <dsp:nvSpPr>
        <dsp:cNvPr id="0" name=""/>
        <dsp:cNvSpPr/>
      </dsp:nvSpPr>
      <dsp:spPr>
        <a:xfrm>
          <a:off x="52001" y="273171"/>
          <a:ext cx="910571" cy="910571"/>
        </a:xfrm>
        <a:prstGeom prst="ellipse">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sp>
    <dsp:sp modelId="{A3DD23D5-3252-4E85-ACBC-2DE8CF278202}">
      <dsp:nvSpPr>
        <dsp:cNvPr id="0" name=""/>
        <dsp:cNvSpPr/>
      </dsp:nvSpPr>
      <dsp:spPr>
        <a:xfrm>
          <a:off x="772080" y="1456914"/>
          <a:ext cx="4990764" cy="728457"/>
        </a:xfrm>
        <a:prstGeom prst="rect">
          <a:avLst/>
        </a:prstGeom>
        <a:solidFill>
          <a:schemeClr val="accent2"/>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213" tIns="55880" rIns="55880" bIns="55880" numCol="1" spcCol="1270" anchor="ctr" anchorCtr="0">
          <a:noAutofit/>
        </a:bodyPr>
        <a:lstStyle/>
        <a:p>
          <a:pPr marL="0" lvl="0" indent="0" algn="l" defTabSz="977900">
            <a:lnSpc>
              <a:spcPct val="90000"/>
            </a:lnSpc>
            <a:spcBef>
              <a:spcPct val="0"/>
            </a:spcBef>
            <a:spcAft>
              <a:spcPct val="35000"/>
            </a:spcAft>
            <a:buNone/>
          </a:pPr>
          <a:r>
            <a:rPr lang="en-NZ" sz="2200" kern="1200" dirty="0"/>
            <a:t>Support but queried</a:t>
          </a:r>
        </a:p>
      </dsp:txBody>
      <dsp:txXfrm>
        <a:off x="772080" y="1456914"/>
        <a:ext cx="4990764" cy="728457"/>
      </dsp:txXfrm>
    </dsp:sp>
    <dsp:sp modelId="{80C55F98-3143-40CD-974A-CC463E3CFC27}">
      <dsp:nvSpPr>
        <dsp:cNvPr id="0" name=""/>
        <dsp:cNvSpPr/>
      </dsp:nvSpPr>
      <dsp:spPr>
        <a:xfrm>
          <a:off x="316795" y="1365856"/>
          <a:ext cx="910571" cy="910571"/>
        </a:xfrm>
        <a:prstGeom prst="ellipse">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sp>
    <dsp:sp modelId="{EFC2E88B-2252-4252-BA79-5D160CEBC237}">
      <dsp:nvSpPr>
        <dsp:cNvPr id="0" name=""/>
        <dsp:cNvSpPr/>
      </dsp:nvSpPr>
      <dsp:spPr>
        <a:xfrm>
          <a:off x="507286" y="2549599"/>
          <a:ext cx="5255558" cy="728457"/>
        </a:xfrm>
        <a:prstGeom prst="rect">
          <a:avLst/>
        </a:prstGeom>
        <a:solidFill>
          <a:schemeClr val="accent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8213" tIns="55880" rIns="55880" bIns="55880" numCol="1" spcCol="1270" anchor="ctr" anchorCtr="0">
          <a:noAutofit/>
        </a:bodyPr>
        <a:lstStyle/>
        <a:p>
          <a:pPr marL="0" lvl="0" indent="0" algn="l" defTabSz="977900">
            <a:lnSpc>
              <a:spcPct val="90000"/>
            </a:lnSpc>
            <a:spcBef>
              <a:spcPct val="0"/>
            </a:spcBef>
            <a:spcAft>
              <a:spcPct val="35000"/>
            </a:spcAft>
            <a:buNone/>
          </a:pPr>
          <a:r>
            <a:rPr lang="en-NZ" sz="2200" kern="1200" dirty="0"/>
            <a:t>Suggested changes or poorly supported</a:t>
          </a:r>
        </a:p>
      </dsp:txBody>
      <dsp:txXfrm>
        <a:off x="507286" y="2549599"/>
        <a:ext cx="5255558" cy="728457"/>
      </dsp:txXfrm>
    </dsp:sp>
    <dsp:sp modelId="{E0B5F110-79BD-444C-BCE1-899A09D97A03}">
      <dsp:nvSpPr>
        <dsp:cNvPr id="0" name=""/>
        <dsp:cNvSpPr/>
      </dsp:nvSpPr>
      <dsp:spPr>
        <a:xfrm>
          <a:off x="52001" y="2458542"/>
          <a:ext cx="910571" cy="910571"/>
        </a:xfrm>
        <a:prstGeom prst="ellipse">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A34E0-56CE-4713-857C-E615619A0171}">
      <dsp:nvSpPr>
        <dsp:cNvPr id="0" name=""/>
        <dsp:cNvSpPr/>
      </dsp:nvSpPr>
      <dsp:spPr>
        <a:xfrm rot="21300000">
          <a:off x="18706" y="1386276"/>
          <a:ext cx="6058586" cy="69379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99624-966E-445A-8AE4-2092D40EF8EE}">
      <dsp:nvSpPr>
        <dsp:cNvPr id="0" name=""/>
        <dsp:cNvSpPr/>
      </dsp:nvSpPr>
      <dsp:spPr>
        <a:xfrm>
          <a:off x="731520" y="173317"/>
          <a:ext cx="1828800" cy="1386540"/>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4366F-D677-455B-AC51-6FEF024721B3}">
      <dsp:nvSpPr>
        <dsp:cNvPr id="0" name=""/>
        <dsp:cNvSpPr/>
      </dsp:nvSpPr>
      <dsp:spPr>
        <a:xfrm>
          <a:off x="3230880" y="0"/>
          <a:ext cx="1950720" cy="145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$ignals</a:t>
          </a:r>
        </a:p>
      </dsp:txBody>
      <dsp:txXfrm>
        <a:off x="3230880" y="0"/>
        <a:ext cx="1950720" cy="1455867"/>
      </dsp:txXfrm>
    </dsp:sp>
    <dsp:sp modelId="{21110C74-EDCA-48B2-A24D-27625B0A48DB}">
      <dsp:nvSpPr>
        <dsp:cNvPr id="0" name=""/>
        <dsp:cNvSpPr/>
      </dsp:nvSpPr>
      <dsp:spPr>
        <a:xfrm>
          <a:off x="3535680" y="1906493"/>
          <a:ext cx="1828800" cy="1386540"/>
        </a:xfrm>
        <a:prstGeom prst="up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67D29-3D5A-4BC7-B334-9CB2413006FB}">
      <dsp:nvSpPr>
        <dsp:cNvPr id="0" name=""/>
        <dsp:cNvSpPr/>
      </dsp:nvSpPr>
      <dsp:spPr>
        <a:xfrm>
          <a:off x="914400" y="2010484"/>
          <a:ext cx="1950720" cy="145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physical</a:t>
          </a:r>
        </a:p>
      </dsp:txBody>
      <dsp:txXfrm>
        <a:off x="914400" y="2010484"/>
        <a:ext cx="1950720" cy="1455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A34E0-56CE-4713-857C-E615619A0171}">
      <dsp:nvSpPr>
        <dsp:cNvPr id="0" name=""/>
        <dsp:cNvSpPr/>
      </dsp:nvSpPr>
      <dsp:spPr>
        <a:xfrm rot="21300000">
          <a:off x="18706" y="1386276"/>
          <a:ext cx="6058586" cy="693799"/>
        </a:xfrm>
        <a:prstGeom prst="mathMinus">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8999624-966E-445A-8AE4-2092D40EF8EE}">
      <dsp:nvSpPr>
        <dsp:cNvPr id="0" name=""/>
        <dsp:cNvSpPr/>
      </dsp:nvSpPr>
      <dsp:spPr>
        <a:xfrm>
          <a:off x="731520" y="173317"/>
          <a:ext cx="1828800" cy="1386540"/>
        </a:xfrm>
        <a:prstGeom prst="downArrow">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94366F-D677-455B-AC51-6FEF024721B3}">
      <dsp:nvSpPr>
        <dsp:cNvPr id="0" name=""/>
        <dsp:cNvSpPr/>
      </dsp:nvSpPr>
      <dsp:spPr>
        <a:xfrm>
          <a:off x="3230880" y="0"/>
          <a:ext cx="1950720" cy="145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physical</a:t>
          </a:r>
        </a:p>
      </dsp:txBody>
      <dsp:txXfrm>
        <a:off x="3230880" y="0"/>
        <a:ext cx="1950720" cy="1455867"/>
      </dsp:txXfrm>
    </dsp:sp>
    <dsp:sp modelId="{21110C74-EDCA-48B2-A24D-27625B0A48DB}">
      <dsp:nvSpPr>
        <dsp:cNvPr id="0" name=""/>
        <dsp:cNvSpPr/>
      </dsp:nvSpPr>
      <dsp:spPr>
        <a:xfrm>
          <a:off x="3535680" y="1906493"/>
          <a:ext cx="1828800" cy="1386540"/>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567D29-3D5A-4BC7-B334-9CB2413006FB}">
      <dsp:nvSpPr>
        <dsp:cNvPr id="0" name=""/>
        <dsp:cNvSpPr/>
      </dsp:nvSpPr>
      <dsp:spPr>
        <a:xfrm>
          <a:off x="914400" y="2010484"/>
          <a:ext cx="1950720" cy="14558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20" tIns="248920" rIns="248920" bIns="248920" numCol="1" spcCol="1270" anchor="ctr" anchorCtr="0">
          <a:noAutofit/>
        </a:bodyPr>
        <a:lstStyle/>
        <a:p>
          <a:pPr marL="0" lvl="0" indent="0" algn="ctr" defTabSz="1555750">
            <a:lnSpc>
              <a:spcPct val="90000"/>
            </a:lnSpc>
            <a:spcBef>
              <a:spcPct val="0"/>
            </a:spcBef>
            <a:spcAft>
              <a:spcPct val="35000"/>
            </a:spcAft>
            <a:buNone/>
          </a:pPr>
          <a:r>
            <a:rPr lang="en-US" sz="3500" kern="1200" dirty="0"/>
            <a:t>$ignals</a:t>
          </a:r>
        </a:p>
      </dsp:txBody>
      <dsp:txXfrm>
        <a:off x="914400" y="2010484"/>
        <a:ext cx="1950720" cy="1455867"/>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88C048E-F5B9-2F47-835E-EA17E5C0FA87}" type="datetimeFigureOut">
              <a:rPr lang="en-US" smtClean="0"/>
              <a:t>5/7/2018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9C8463-6322-954C-BA59-4C6BC079C6F8}" type="slidenum">
              <a:rPr lang="en-US" smtClean="0"/>
              <a:t>‹#›</a:t>
            </a:fld>
            <a:endParaRPr lang="en-US" dirty="0"/>
          </a:p>
        </p:txBody>
      </p:sp>
    </p:spTree>
    <p:extLst>
      <p:ext uri="{BB962C8B-B14F-4D97-AF65-F5344CB8AC3E}">
        <p14:creationId xmlns:p14="http://schemas.microsoft.com/office/powerpoint/2010/main" val="14737450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7A64DD-EA32-8E48-A2B9-BBB9DE3FA9CB}" type="datetimeFigureOut">
              <a:rPr lang="en-US" smtClean="0"/>
              <a:t>5/7/2018</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9BA6FC-3388-BA49-BA2C-EABBB79000FE}" type="slidenum">
              <a:rPr lang="en-US" smtClean="0"/>
              <a:t>‹#›</a:t>
            </a:fld>
            <a:endParaRPr lang="en-US" dirty="0"/>
          </a:p>
        </p:txBody>
      </p:sp>
    </p:spTree>
    <p:extLst>
      <p:ext uri="{BB962C8B-B14F-4D97-AF65-F5344CB8AC3E}">
        <p14:creationId xmlns:p14="http://schemas.microsoft.com/office/powerpoint/2010/main" val="60073200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27753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76335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014500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19</a:t>
            </a:fld>
            <a:endParaRPr lang="en-US" dirty="0"/>
          </a:p>
        </p:txBody>
      </p:sp>
    </p:spTree>
    <p:extLst>
      <p:ext uri="{BB962C8B-B14F-4D97-AF65-F5344CB8AC3E}">
        <p14:creationId xmlns:p14="http://schemas.microsoft.com/office/powerpoint/2010/main" val="20624982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RTP is a large and complex change</a:t>
            </a:r>
          </a:p>
          <a:p>
            <a:endParaRPr lang="en-NZ" dirty="0"/>
          </a:p>
          <a:p>
            <a:r>
              <a:rPr lang="en-NZ" dirty="0"/>
              <a:t>The Authority and system operator are working collaboratively across five key change areas</a:t>
            </a:r>
          </a:p>
          <a:p>
            <a:endParaRPr lang="en-NZ" dirty="0"/>
          </a:p>
          <a:p>
            <a:r>
              <a:rPr lang="en-NZ" dirty="0"/>
              <a:t>System operator will be owning and leading the significant changes required to it’s internal systems and tools and the changes to it’s business model including all the changed and new processes procedures and policies required to support real time pricing.</a:t>
            </a:r>
          </a:p>
          <a:p>
            <a:endParaRPr lang="en-NZ" dirty="0"/>
          </a:p>
          <a:p>
            <a:r>
              <a:rPr lang="en-NZ" dirty="0"/>
              <a:t>The system operator and Electricity Authority will be working together to ensure that the industry has the information it needs in a timely manner to affect any changes as may be required to participants systems and processes and will be engaging regularly through the life of the programme to ensure information and ideas are shared in as a collaborative way as possible.</a:t>
            </a:r>
          </a:p>
          <a:p>
            <a:endParaRPr lang="en-NZ" dirty="0"/>
          </a:p>
          <a:p>
            <a:r>
              <a:rPr lang="en-NZ" dirty="0"/>
              <a:t>The Authority will engage other service providers that will require to make changes to their systems and processes to enable, or accommodate, the changes being made to bring in real time pricing as required. As noted on the diagram, there will critical dependencies between these changes and the work the system operator is doing, these dependencies will be jointly managed by all involved parties and overseen by the Authority and system operator.</a:t>
            </a:r>
          </a:p>
          <a:p>
            <a:endParaRPr lang="en-NZ" dirty="0"/>
          </a:p>
          <a:p>
            <a:r>
              <a:rPr lang="en-NZ" dirty="0"/>
              <a:t>Finally, there are significant code changes and some required to internal processes with the Authority to allow real time pricing, these changes will be managed by the Authority.</a:t>
            </a:r>
          </a:p>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20</a:t>
            </a:fld>
            <a:endParaRPr lang="en-US" dirty="0"/>
          </a:p>
        </p:txBody>
      </p:sp>
    </p:spTree>
    <p:extLst>
      <p:ext uri="{BB962C8B-B14F-4D97-AF65-F5344CB8AC3E}">
        <p14:creationId xmlns:p14="http://schemas.microsoft.com/office/powerpoint/2010/main" val="2469153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Following industry consultation in 2016 and 2017 and assuming approval to proceed is given in the appropriations decision due this month the delivery phase of the project is planned to commence in June 2018. </a:t>
            </a:r>
          </a:p>
          <a:p>
            <a:endParaRPr lang="en-NZ" dirty="0"/>
          </a:p>
          <a:p>
            <a:r>
              <a:rPr lang="en-NZ" dirty="0"/>
              <a:t>There are a few items from the 2017 consultation that generated some questions, these will discussed over the course of this morning.</a:t>
            </a:r>
          </a:p>
          <a:p>
            <a:endParaRPr lang="en-NZ" dirty="0"/>
          </a:p>
          <a:p>
            <a:r>
              <a:rPr lang="en-NZ" dirty="0"/>
              <a:t>The project is expected to take 37 months to deliver real time pricing, with an additional 6 months effort following deployment to remove superfluous functionality and complete decommissioning.</a:t>
            </a:r>
          </a:p>
          <a:p>
            <a:endParaRPr lang="en-NZ" dirty="0"/>
          </a:p>
          <a:p>
            <a:r>
              <a:rPr lang="en-NZ" dirty="0"/>
              <a:t>At the start of the delivery phase the detailed solution requirements and a high level design for system changes will be completed, detailed business process changes and training needs will also be confirmed. </a:t>
            </a:r>
          </a:p>
          <a:p>
            <a:endParaRPr lang="en-NZ" dirty="0"/>
          </a:p>
          <a:p>
            <a:r>
              <a:rPr lang="en-NZ" dirty="0"/>
              <a:t>On completion of the high level design further confirmation will be sought that the project should continue by way of the delivery business case.</a:t>
            </a:r>
          </a:p>
          <a:p>
            <a:endParaRPr lang="en-NZ" dirty="0"/>
          </a:p>
          <a:p>
            <a:r>
              <a:rPr lang="en-NZ" dirty="0"/>
              <a:t>A four stage delivery approach is then planned, the first three stages update the required functionality to support RTP with RTP commissioning at the end of phase three. The final stage removes superfluous functionality as mentioned earlier.</a:t>
            </a:r>
          </a:p>
          <a:p>
            <a:endParaRPr lang="en-NZ" dirty="0"/>
          </a:p>
          <a:p>
            <a:r>
              <a:rPr lang="en-NZ" dirty="0"/>
              <a:t>Details of the content of each of the three functional stages was provided in the authority’s consultation information in August 2018.</a:t>
            </a:r>
          </a:p>
          <a:p>
            <a:endParaRPr lang="en-NZ" dirty="0"/>
          </a:p>
          <a:p>
            <a:r>
              <a:rPr lang="en-NZ" dirty="0"/>
              <a:t>Current indicative planning gives a stage three (RTP functionality) delivery timeline of Mid 2021. This will be confirmed through the next phase of the project.</a:t>
            </a:r>
          </a:p>
          <a:p>
            <a:endParaRPr lang="en-NZ" dirty="0"/>
          </a:p>
          <a:p>
            <a:r>
              <a:rPr lang="en-NZ" dirty="0"/>
              <a:t>Design information will be shared with industry at the end of phase 2 (approx. April 2020) which will enable you to commence changes to your systems and processes.</a:t>
            </a:r>
          </a:p>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21</a:t>
            </a:fld>
            <a:endParaRPr lang="en-US" dirty="0"/>
          </a:p>
        </p:txBody>
      </p:sp>
    </p:spTree>
    <p:extLst>
      <p:ext uri="{BB962C8B-B14F-4D97-AF65-F5344CB8AC3E}">
        <p14:creationId xmlns:p14="http://schemas.microsoft.com/office/powerpoint/2010/main" val="2418775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We know that this is a long and complex project, whilst there has been significant effort put into the market design of real time pricing to date, including two rounds of industry consultation, and we are confident enough in our findings to recommend progressing to the delivery phase we are not arrogant enough to assume we have identified everything and have the perfect solution.</a:t>
            </a:r>
          </a:p>
          <a:p>
            <a:endParaRPr lang="en-NZ" dirty="0"/>
          </a:p>
          <a:p>
            <a:r>
              <a:rPr lang="en-NZ" dirty="0"/>
              <a:t>We know from experience these types of projects throw up issues and unexpected complexities, we expect there to be a degree of flexibility required and may well be areas where a revised approach may be required, we will engage with industry, you guys, through the project and keep you informed of progress as well as issues that we would like your input on.</a:t>
            </a:r>
          </a:p>
          <a:p>
            <a:endParaRPr lang="en-NZ" dirty="0"/>
          </a:p>
          <a:p>
            <a:r>
              <a:rPr lang="en-NZ" dirty="0"/>
              <a:t>We will be talking to you about how we work with industry later on today.</a:t>
            </a:r>
          </a:p>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22</a:t>
            </a:fld>
            <a:endParaRPr lang="en-US" dirty="0"/>
          </a:p>
        </p:txBody>
      </p:sp>
    </p:spTree>
    <p:extLst>
      <p:ext uri="{BB962C8B-B14F-4D97-AF65-F5344CB8AC3E}">
        <p14:creationId xmlns:p14="http://schemas.microsoft.com/office/powerpoint/2010/main" val="4846556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23</a:t>
            </a:fld>
            <a:endParaRPr lang="en-US" dirty="0"/>
          </a:p>
        </p:txBody>
      </p:sp>
    </p:spTree>
    <p:extLst>
      <p:ext uri="{BB962C8B-B14F-4D97-AF65-F5344CB8AC3E}">
        <p14:creationId xmlns:p14="http://schemas.microsoft.com/office/powerpoint/2010/main" val="22799762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24</a:t>
            </a:fld>
            <a:endParaRPr lang="en-US" dirty="0"/>
          </a:p>
        </p:txBody>
      </p:sp>
    </p:spTree>
    <p:extLst>
      <p:ext uri="{BB962C8B-B14F-4D97-AF65-F5344CB8AC3E}">
        <p14:creationId xmlns:p14="http://schemas.microsoft.com/office/powerpoint/2010/main" val="41580075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25</a:t>
            </a:fld>
            <a:endParaRPr lang="en-US" dirty="0"/>
          </a:p>
        </p:txBody>
      </p:sp>
    </p:spTree>
    <p:extLst>
      <p:ext uri="{BB962C8B-B14F-4D97-AF65-F5344CB8AC3E}">
        <p14:creationId xmlns:p14="http://schemas.microsoft.com/office/powerpoint/2010/main" val="2238041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46607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4</a:t>
            </a:fld>
            <a:endParaRPr lang="en-US" dirty="0"/>
          </a:p>
        </p:txBody>
      </p:sp>
    </p:spTree>
    <p:extLst>
      <p:ext uri="{BB962C8B-B14F-4D97-AF65-F5344CB8AC3E}">
        <p14:creationId xmlns:p14="http://schemas.microsoft.com/office/powerpoint/2010/main" val="3652252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Add in highest ever offer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81761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Why do we need to do anything?  Then make graph appear and morph to the lowest scarcity bid version.  Make words disappear when graph appears.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49118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579BA6FC-3388-BA49-BA2C-EABBB79000FE}" type="slidenum">
              <a:rPr lang="en-US" smtClean="0"/>
              <a:t>45</a:t>
            </a:fld>
            <a:endParaRPr lang="en-US" dirty="0"/>
          </a:p>
        </p:txBody>
      </p:sp>
    </p:spTree>
    <p:extLst>
      <p:ext uri="{BB962C8B-B14F-4D97-AF65-F5344CB8AC3E}">
        <p14:creationId xmlns:p14="http://schemas.microsoft.com/office/powerpoint/2010/main" val="499191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0083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084337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Dig out original desire for PEC – suggest it wasn’t for $0.40 differences.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420352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Strike out options and then add EA comment.</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39242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 Recap on thoughts for continued engagement</a:t>
            </a:r>
          </a:p>
        </p:txBody>
      </p:sp>
      <p:sp>
        <p:nvSpPr>
          <p:cNvPr id="4" name="Slide Number Placeholder 3"/>
          <p:cNvSpPr>
            <a:spLocks noGrp="1"/>
          </p:cNvSpPr>
          <p:nvPr>
            <p:ph type="sldNum" sz="quarter" idx="10"/>
          </p:nvPr>
        </p:nvSpPr>
        <p:spPr/>
        <p:txBody>
          <a:bodyPr/>
          <a:lstStyle/>
          <a:p>
            <a:fld id="{579BA6FC-3388-BA49-BA2C-EABBB79000FE}" type="slidenum">
              <a:rPr lang="en-US" smtClean="0"/>
              <a:t>70</a:t>
            </a:fld>
            <a:endParaRPr lang="en-US" dirty="0"/>
          </a:p>
        </p:txBody>
      </p:sp>
    </p:spTree>
    <p:extLst>
      <p:ext uri="{BB962C8B-B14F-4D97-AF65-F5344CB8AC3E}">
        <p14:creationId xmlns:p14="http://schemas.microsoft.com/office/powerpoint/2010/main" val="333039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9400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50916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4819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34722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46923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78462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9BA6FC-3388-BA49-BA2C-EABBB79000F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704232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9" name="Title 1"/>
          <p:cNvSpPr>
            <a:spLocks noGrp="1"/>
          </p:cNvSpPr>
          <p:nvPr>
            <p:ph type="ctrTitle" hasCustomPrompt="1"/>
          </p:nvPr>
        </p:nvSpPr>
        <p:spPr>
          <a:xfrm>
            <a:off x="450850" y="1150205"/>
            <a:ext cx="8229600" cy="850440"/>
          </a:xfrm>
        </p:spPr>
        <p:txBody>
          <a:bodyPr/>
          <a:lstStyle>
            <a:lvl1pPr>
              <a:defRPr b="1" i="0" baseline="0">
                <a:solidFill>
                  <a:srgbClr val="404040"/>
                </a:solidFill>
                <a:latin typeface="Arial"/>
                <a:cs typeface="Arial"/>
              </a:defRPr>
            </a:lvl1pPr>
          </a:lstStyle>
          <a:p>
            <a:r>
              <a:rPr lang="en-AU" dirty="0"/>
              <a:t>CLICK TO ADD TITLE, ALL CAPS UP TO TWO LINES</a:t>
            </a:r>
            <a:endParaRPr lang="en-US" dirty="0"/>
          </a:p>
        </p:txBody>
      </p:sp>
      <p:sp>
        <p:nvSpPr>
          <p:cNvPr id="20" name="Text Placeholder 2"/>
          <p:cNvSpPr>
            <a:spLocks noGrp="1"/>
          </p:cNvSpPr>
          <p:nvPr>
            <p:ph type="body" idx="13" hasCustomPrompt="1"/>
          </p:nvPr>
        </p:nvSpPr>
        <p:spPr>
          <a:xfrm>
            <a:off x="450850" y="2000645"/>
            <a:ext cx="7732330" cy="334836"/>
          </a:xfrm>
        </p:spPr>
        <p:txBody>
          <a:bodyPr anchor="b">
            <a:noAutofit/>
          </a:bodyPr>
          <a:lstStyle>
            <a:lvl1pPr marL="0" indent="0">
              <a:buNone/>
              <a:defRPr sz="1800" b="0" i="0" baseline="0">
                <a:solidFill>
                  <a:srgbClr val="40404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Presentation subhead</a:t>
            </a:r>
          </a:p>
        </p:txBody>
      </p:sp>
      <p:sp>
        <p:nvSpPr>
          <p:cNvPr id="21" name="Text Placeholder 2"/>
          <p:cNvSpPr>
            <a:spLocks noGrp="1"/>
          </p:cNvSpPr>
          <p:nvPr>
            <p:ph type="body" idx="14" hasCustomPrompt="1"/>
          </p:nvPr>
        </p:nvSpPr>
        <p:spPr>
          <a:xfrm>
            <a:off x="450850" y="873698"/>
            <a:ext cx="7732330" cy="334836"/>
          </a:xfrm>
        </p:spPr>
        <p:txBody>
          <a:bodyPr anchor="b">
            <a:noAutofit/>
          </a:bodyPr>
          <a:lstStyle>
            <a:lvl1pPr marL="0" indent="0">
              <a:buNone/>
              <a:defRPr sz="3200" b="0" i="0" cap="none" baseline="0">
                <a:solidFill>
                  <a:srgbClr val="40404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TITLE FIRST LINE, ALL CAPS</a:t>
            </a:r>
          </a:p>
        </p:txBody>
      </p:sp>
      <p:sp>
        <p:nvSpPr>
          <p:cNvPr id="23" name="Text Placeholder 2"/>
          <p:cNvSpPr>
            <a:spLocks noGrp="1"/>
          </p:cNvSpPr>
          <p:nvPr>
            <p:ph type="body" idx="15" hasCustomPrompt="1"/>
          </p:nvPr>
        </p:nvSpPr>
        <p:spPr>
          <a:xfrm>
            <a:off x="450867" y="2471170"/>
            <a:ext cx="1844235" cy="334836"/>
          </a:xfrm>
        </p:spPr>
        <p:txBody>
          <a:bodyPr anchor="b">
            <a:noAutofit/>
          </a:bodyPr>
          <a:lstStyle>
            <a:lvl1pPr marL="0" indent="0">
              <a:buNone/>
              <a:defRPr sz="1200" b="0" i="0" baseline="0">
                <a:solidFill>
                  <a:srgbClr val="40404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XX Date 2015</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6492"/>
            <a:ext cx="2232000" cy="268751"/>
          </a:xfrm>
          <a:prstGeom prst="rect">
            <a:avLst/>
          </a:prstGeom>
        </p:spPr>
      </p:pic>
    </p:spTree>
    <p:extLst>
      <p:ext uri="{BB962C8B-B14F-4D97-AF65-F5344CB8AC3E}">
        <p14:creationId xmlns:p14="http://schemas.microsoft.com/office/powerpoint/2010/main" val="34351910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two charts (sub head)">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22"/>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0" name="Text Placeholder 2"/>
          <p:cNvSpPr>
            <a:spLocks noGrp="1"/>
          </p:cNvSpPr>
          <p:nvPr>
            <p:ph type="body" idx="14" hasCustomPrompt="1"/>
          </p:nvPr>
        </p:nvSpPr>
        <p:spPr>
          <a:xfrm>
            <a:off x="456921" y="723050"/>
            <a:ext cx="8214379"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24" y="1903822"/>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1914606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ubhead and large chart (title)">
    <p:spTree>
      <p:nvGrpSpPr>
        <p:cNvPr id="1" name=""/>
        <p:cNvGrpSpPr/>
        <p:nvPr/>
      </p:nvGrpSpPr>
      <p:grpSpPr>
        <a:xfrm>
          <a:off x="0" y="0"/>
          <a:ext cx="0" cy="0"/>
          <a:chOff x="0" y="0"/>
          <a:chExt cx="0" cy="0"/>
        </a:xfrm>
      </p:grpSpPr>
      <p:sp>
        <p:nvSpPr>
          <p:cNvPr id="14" name="Chart Placeholder 4"/>
          <p:cNvSpPr>
            <a:spLocks noGrp="1"/>
          </p:cNvSpPr>
          <p:nvPr>
            <p:ph type="chart" sz="quarter" idx="18"/>
          </p:nvPr>
        </p:nvSpPr>
        <p:spPr>
          <a:xfrm>
            <a:off x="0" y="1398863"/>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8"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2191563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63"/>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2820566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57"/>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1859476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ext and two charts (sub head)">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11"/>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0" name="Text Placeholder 2"/>
          <p:cNvSpPr>
            <a:spLocks noGrp="1"/>
          </p:cNvSpPr>
          <p:nvPr>
            <p:ph type="body" idx="14" hasCustomPrompt="1"/>
          </p:nvPr>
        </p:nvSpPr>
        <p:spPr>
          <a:xfrm>
            <a:off x="456900" y="723050"/>
            <a:ext cx="8214379"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1" y="1903811"/>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1044045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ubhead and large chart (title)">
    <p:spTree>
      <p:nvGrpSpPr>
        <p:cNvPr id="1" name=""/>
        <p:cNvGrpSpPr/>
        <p:nvPr/>
      </p:nvGrpSpPr>
      <p:grpSpPr>
        <a:xfrm>
          <a:off x="0" y="0"/>
          <a:ext cx="0" cy="0"/>
          <a:chOff x="0" y="0"/>
          <a:chExt cx="0" cy="0"/>
        </a:xfrm>
      </p:grpSpPr>
      <p:sp>
        <p:nvSpPr>
          <p:cNvPr id="14" name="Chart Placeholder 4"/>
          <p:cNvSpPr>
            <a:spLocks noGrp="1"/>
          </p:cNvSpPr>
          <p:nvPr>
            <p:ph type="chart" sz="quarter" idx="18"/>
          </p:nvPr>
        </p:nvSpPr>
        <p:spPr>
          <a:xfrm>
            <a:off x="0" y="1398867"/>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8"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3304588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67"/>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377271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ext and two charts (sub head)">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21"/>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0" name="Text Placeholder 2"/>
          <p:cNvSpPr>
            <a:spLocks noGrp="1"/>
          </p:cNvSpPr>
          <p:nvPr>
            <p:ph type="body" idx="14" hasCustomPrompt="1"/>
          </p:nvPr>
        </p:nvSpPr>
        <p:spPr>
          <a:xfrm>
            <a:off x="456921" y="723050"/>
            <a:ext cx="8214379"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23" y="1903821"/>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365870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35910F-9855-4B96-AB05-04177B9ADB3F}"/>
              </a:ext>
            </a:extLst>
          </p:cNvPr>
          <p:cNvSpPr>
            <a:spLocks noGrp="1"/>
          </p:cNvSpPr>
          <p:nvPr>
            <p:ph type="title"/>
          </p:nvPr>
        </p:nvSpPr>
        <p:spPr/>
        <p:txBody>
          <a:bodyPr/>
          <a:lstStyle/>
          <a:p>
            <a:r>
              <a:rPr lang="en-US"/>
              <a:t>Click to edit Master title style</a:t>
            </a:r>
            <a:endParaRPr lang="en-NZ"/>
          </a:p>
        </p:txBody>
      </p:sp>
      <p:sp>
        <p:nvSpPr>
          <p:cNvPr id="3" name="Content Placeholder 2">
            <a:extLst>
              <a:ext uri="{FF2B5EF4-FFF2-40B4-BE49-F238E27FC236}">
                <a16:creationId xmlns:a16="http://schemas.microsoft.com/office/drawing/2014/main" id="{35D59A00-A21A-4B20-9090-78A92319A72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a:extLst>
              <a:ext uri="{FF2B5EF4-FFF2-40B4-BE49-F238E27FC236}">
                <a16:creationId xmlns:a16="http://schemas.microsoft.com/office/drawing/2014/main" id="{63911AD2-0298-41BC-895F-733FDD5540A9}"/>
              </a:ext>
            </a:extLst>
          </p:cNvPr>
          <p:cNvSpPr>
            <a:spLocks noGrp="1"/>
          </p:cNvSpPr>
          <p:nvPr>
            <p:ph type="dt" sz="half" idx="10"/>
          </p:nvPr>
        </p:nvSpPr>
        <p:spPr/>
        <p:txBody>
          <a:bodyPr/>
          <a:lstStyle/>
          <a:p>
            <a:fld id="{E655278A-FD16-440A-9E6B-8CA0033002C4}" type="datetimeFigureOut">
              <a:rPr lang="en-NZ" smtClean="0"/>
              <a:t>7/05/2018</a:t>
            </a:fld>
            <a:endParaRPr lang="en-NZ" dirty="0"/>
          </a:p>
        </p:txBody>
      </p:sp>
      <p:sp>
        <p:nvSpPr>
          <p:cNvPr id="5" name="Footer Placeholder 4">
            <a:extLst>
              <a:ext uri="{FF2B5EF4-FFF2-40B4-BE49-F238E27FC236}">
                <a16:creationId xmlns:a16="http://schemas.microsoft.com/office/drawing/2014/main" id="{25B8F085-56A7-453B-9CD1-3DE27C042043}"/>
              </a:ext>
            </a:extLst>
          </p:cNvPr>
          <p:cNvSpPr>
            <a:spLocks noGrp="1"/>
          </p:cNvSpPr>
          <p:nvPr>
            <p:ph type="ftr" sz="quarter" idx="11"/>
          </p:nvPr>
        </p:nvSpPr>
        <p:spPr/>
        <p:txBody>
          <a:bodyPr/>
          <a:lstStyle/>
          <a:p>
            <a:endParaRPr lang="en-NZ" dirty="0"/>
          </a:p>
        </p:txBody>
      </p:sp>
      <p:sp>
        <p:nvSpPr>
          <p:cNvPr id="6" name="Slide Number Placeholder 5">
            <a:extLst>
              <a:ext uri="{FF2B5EF4-FFF2-40B4-BE49-F238E27FC236}">
                <a16:creationId xmlns:a16="http://schemas.microsoft.com/office/drawing/2014/main" id="{D138EA15-914B-45F1-8ED1-C624B882DDA1}"/>
              </a:ext>
            </a:extLst>
          </p:cNvPr>
          <p:cNvSpPr>
            <a:spLocks noGrp="1"/>
          </p:cNvSpPr>
          <p:nvPr>
            <p:ph type="sldNum" sz="quarter" idx="12"/>
          </p:nvPr>
        </p:nvSpPr>
        <p:spPr/>
        <p:txBody>
          <a:bodyPr/>
          <a:lstStyle/>
          <a:p>
            <a:fld id="{77A81A5D-FF37-446E-AAE1-FAB79C73D2F8}" type="slidenum">
              <a:rPr lang="en-NZ" smtClean="0"/>
              <a:t>‹#›</a:t>
            </a:fld>
            <a:endParaRPr lang="en-NZ" dirty="0"/>
          </a:p>
        </p:txBody>
      </p:sp>
    </p:spTree>
    <p:extLst>
      <p:ext uri="{BB962C8B-B14F-4D97-AF65-F5344CB8AC3E}">
        <p14:creationId xmlns:p14="http://schemas.microsoft.com/office/powerpoint/2010/main" val="15522095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19" name="Title 1"/>
          <p:cNvSpPr>
            <a:spLocks noGrp="1"/>
          </p:cNvSpPr>
          <p:nvPr>
            <p:ph type="ctrTitle" hasCustomPrompt="1"/>
          </p:nvPr>
        </p:nvSpPr>
        <p:spPr>
          <a:xfrm>
            <a:off x="450850" y="1150205"/>
            <a:ext cx="8229600" cy="850440"/>
          </a:xfrm>
        </p:spPr>
        <p:txBody>
          <a:bodyPr/>
          <a:lstStyle>
            <a:lvl1pPr>
              <a:defRPr b="1" i="0" baseline="0">
                <a:solidFill>
                  <a:srgbClr val="404040"/>
                </a:solidFill>
                <a:latin typeface="Arial"/>
                <a:cs typeface="Arial"/>
              </a:defRPr>
            </a:lvl1pPr>
          </a:lstStyle>
          <a:p>
            <a:r>
              <a:rPr lang="en-AU" dirty="0"/>
              <a:t>CLICK TO ADD TITLE, ALL CAPS UP TO TWO LINES</a:t>
            </a:r>
            <a:endParaRPr lang="en-US" dirty="0"/>
          </a:p>
        </p:txBody>
      </p:sp>
      <p:sp>
        <p:nvSpPr>
          <p:cNvPr id="20" name="Text Placeholder 2"/>
          <p:cNvSpPr>
            <a:spLocks noGrp="1"/>
          </p:cNvSpPr>
          <p:nvPr>
            <p:ph type="body" idx="13" hasCustomPrompt="1"/>
          </p:nvPr>
        </p:nvSpPr>
        <p:spPr>
          <a:xfrm>
            <a:off x="450850" y="2000645"/>
            <a:ext cx="7732330" cy="334836"/>
          </a:xfrm>
        </p:spPr>
        <p:txBody>
          <a:bodyPr anchor="b">
            <a:noAutofit/>
          </a:bodyPr>
          <a:lstStyle>
            <a:lvl1pPr marL="0" indent="0">
              <a:buNone/>
              <a:defRPr sz="1800" b="0" i="0" baseline="0">
                <a:solidFill>
                  <a:srgbClr val="40404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Presentation subhead</a:t>
            </a:r>
          </a:p>
        </p:txBody>
      </p:sp>
      <p:sp>
        <p:nvSpPr>
          <p:cNvPr id="21" name="Text Placeholder 2"/>
          <p:cNvSpPr>
            <a:spLocks noGrp="1"/>
          </p:cNvSpPr>
          <p:nvPr>
            <p:ph type="body" idx="14" hasCustomPrompt="1"/>
          </p:nvPr>
        </p:nvSpPr>
        <p:spPr>
          <a:xfrm>
            <a:off x="450850" y="873698"/>
            <a:ext cx="7732330" cy="334836"/>
          </a:xfrm>
        </p:spPr>
        <p:txBody>
          <a:bodyPr anchor="b">
            <a:noAutofit/>
          </a:bodyPr>
          <a:lstStyle>
            <a:lvl1pPr marL="0" indent="0">
              <a:buNone/>
              <a:defRPr sz="3200" b="0" i="0" cap="none" baseline="0">
                <a:solidFill>
                  <a:srgbClr val="40404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TITLE FIRST LINE, ALL CAPS</a:t>
            </a:r>
          </a:p>
        </p:txBody>
      </p:sp>
      <p:sp>
        <p:nvSpPr>
          <p:cNvPr id="23" name="Text Placeholder 2"/>
          <p:cNvSpPr>
            <a:spLocks noGrp="1"/>
          </p:cNvSpPr>
          <p:nvPr>
            <p:ph type="body" idx="15" hasCustomPrompt="1"/>
          </p:nvPr>
        </p:nvSpPr>
        <p:spPr>
          <a:xfrm>
            <a:off x="450867" y="2471170"/>
            <a:ext cx="1844235" cy="334836"/>
          </a:xfrm>
        </p:spPr>
        <p:txBody>
          <a:bodyPr anchor="b">
            <a:noAutofit/>
          </a:bodyPr>
          <a:lstStyle>
            <a:lvl1pPr marL="0" indent="0">
              <a:buNone/>
              <a:defRPr sz="1200" b="0" i="0" baseline="0">
                <a:solidFill>
                  <a:srgbClr val="404040"/>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XX Date 2015</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6492"/>
            <a:ext cx="2232000" cy="268751"/>
          </a:xfrm>
          <a:prstGeom prst="rect">
            <a:avLst/>
          </a:prstGeom>
        </p:spPr>
      </p:pic>
    </p:spTree>
    <p:extLst>
      <p:ext uri="{BB962C8B-B14F-4D97-AF65-F5344CB8AC3E}">
        <p14:creationId xmlns:p14="http://schemas.microsoft.com/office/powerpoint/2010/main" val="464476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0" name="Text Placeholder 2"/>
          <p:cNvSpPr>
            <a:spLocks noGrp="1"/>
          </p:cNvSpPr>
          <p:nvPr>
            <p:ph type="body" idx="13" hasCustomPrompt="1"/>
          </p:nvPr>
        </p:nvSpPr>
        <p:spPr>
          <a:xfrm>
            <a:off x="450850" y="2000645"/>
            <a:ext cx="7732330" cy="334836"/>
          </a:xfrm>
        </p:spPr>
        <p:txBody>
          <a:bodyPr anchor="b">
            <a:noAutofit/>
          </a:bodyPr>
          <a:lstStyle>
            <a:lvl1pPr marL="0" indent="0">
              <a:buNone/>
              <a:defRPr sz="1800" b="1" i="0" baseline="0">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&lt;Section break&gt;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6492"/>
            <a:ext cx="2232000" cy="268751"/>
          </a:xfrm>
          <a:prstGeom prst="rect">
            <a:avLst/>
          </a:prstGeom>
        </p:spPr>
      </p:pic>
    </p:spTree>
    <p:extLst>
      <p:ext uri="{BB962C8B-B14F-4D97-AF65-F5344CB8AC3E}">
        <p14:creationId xmlns:p14="http://schemas.microsoft.com/office/powerpoint/2010/main" val="34352745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4" y="0"/>
            <a:ext cx="9141291" cy="5143500"/>
          </a:xfrm>
          <a:prstGeom prst="rect">
            <a:avLst/>
          </a:prstGeom>
        </p:spPr>
      </p:pic>
      <p:sp>
        <p:nvSpPr>
          <p:cNvPr id="20" name="Text Placeholder 2"/>
          <p:cNvSpPr>
            <a:spLocks noGrp="1"/>
          </p:cNvSpPr>
          <p:nvPr>
            <p:ph type="body" idx="13" hasCustomPrompt="1"/>
          </p:nvPr>
        </p:nvSpPr>
        <p:spPr>
          <a:xfrm>
            <a:off x="450850" y="2000645"/>
            <a:ext cx="7732330" cy="334836"/>
          </a:xfrm>
        </p:spPr>
        <p:txBody>
          <a:bodyPr anchor="b">
            <a:noAutofit/>
          </a:bodyPr>
          <a:lstStyle>
            <a:lvl1pPr marL="0" indent="0">
              <a:buNone/>
              <a:defRPr sz="1800" b="1" i="0" baseline="0">
                <a:solidFill>
                  <a:schemeClr val="tx1">
                    <a:lumMod val="75000"/>
                    <a:lumOff val="25000"/>
                  </a:schemeClr>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&lt;Section break&gt;</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56492"/>
            <a:ext cx="2232000" cy="268751"/>
          </a:xfrm>
          <a:prstGeom prst="rect">
            <a:avLst/>
          </a:prstGeom>
        </p:spPr>
      </p:pic>
    </p:spTree>
    <p:extLst>
      <p:ext uri="{BB962C8B-B14F-4D97-AF65-F5344CB8AC3E}">
        <p14:creationId xmlns:p14="http://schemas.microsoft.com/office/powerpoint/2010/main" val="1116344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46800" y="1241450"/>
            <a:ext cx="7740000" cy="3353185"/>
          </a:xfrm>
        </p:spPr>
        <p:txBody>
          <a:bodyPr>
            <a:normAutofit/>
          </a:bodyPr>
          <a:lstStyle>
            <a:lvl1pPr>
              <a:defRPr sz="1800"/>
            </a:lvl1pPr>
            <a:lvl2pPr>
              <a:defRPr sz="1600"/>
            </a:lvl2pPr>
            <a:lvl3pPr marL="631825" indent="-228600">
              <a:defRPr sz="1600" baseline="0"/>
            </a:lvl3pPr>
            <a:lvl4pPr marL="989013" indent="-358775" defTabSz="349250">
              <a:defRPr sz="1600"/>
            </a:lvl4pPr>
            <a:lvl5pPr marL="1165225" indent="-312738">
              <a:defRPr sz="1600" baseline="0"/>
            </a:lvl5pPr>
          </a:lstStyle>
          <a:p>
            <a:pPr lvl="0"/>
            <a:r>
              <a:rPr lang="en-AU" dirty="0"/>
              <a:t>Click to edit text</a:t>
            </a:r>
          </a:p>
          <a:p>
            <a:pPr lvl="1"/>
            <a:r>
              <a:rPr lang="en-AU" dirty="0"/>
              <a:t>First level</a:t>
            </a:r>
          </a:p>
          <a:p>
            <a:pPr lvl="2"/>
            <a:r>
              <a:rPr lang="en-AU" dirty="0"/>
              <a:t>Second level</a:t>
            </a:r>
          </a:p>
          <a:p>
            <a:pPr lvl="3"/>
            <a:r>
              <a:rPr lang="en-AU" dirty="0"/>
              <a:t>Third level</a:t>
            </a:r>
          </a:p>
          <a:p>
            <a:pPr lvl="4"/>
            <a:r>
              <a:rPr lang="en-AU" dirty="0"/>
              <a:t>Fourth level</a:t>
            </a:r>
            <a:endParaRPr lang="en-US" dirty="0"/>
          </a:p>
        </p:txBody>
      </p:sp>
      <p:sp>
        <p:nvSpPr>
          <p:cNvPr id="9"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7"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1894683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out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46800" y="1241450"/>
            <a:ext cx="7740000" cy="3353185"/>
          </a:xfrm>
        </p:spPr>
        <p:txBody>
          <a:bodyPr>
            <a:normAutofit/>
          </a:bodyPr>
          <a:lstStyle>
            <a:lvl1pPr marL="627063" indent="-320675">
              <a:buFont typeface="+mj-lt"/>
              <a:buAutoNum type="alphaUcPeriod"/>
              <a:defRPr sz="1800"/>
            </a:lvl1pPr>
            <a:lvl2pPr marL="990600" indent="-327025" defTabSz="531813">
              <a:buFont typeface="+mj-lt"/>
              <a:buAutoNum type="arabicPeriod"/>
              <a:defRPr sz="1600"/>
            </a:lvl2pPr>
            <a:lvl3pPr marL="1346200" indent="-320675">
              <a:buFont typeface="+mj-lt"/>
              <a:buAutoNum type="alphaLcPeriod"/>
              <a:defRPr sz="1600"/>
            </a:lvl3pPr>
          </a:lstStyle>
          <a:p>
            <a:pPr lvl="0"/>
            <a:r>
              <a:rPr lang="en-AU" dirty="0"/>
              <a:t>Click to edit outline</a:t>
            </a:r>
          </a:p>
          <a:p>
            <a:pPr lvl="1"/>
            <a:r>
              <a:rPr lang="en-AU" dirty="0"/>
              <a:t>Second level</a:t>
            </a:r>
          </a:p>
          <a:p>
            <a:pPr lvl="2"/>
            <a:r>
              <a:rPr lang="en-AU" dirty="0"/>
              <a:t>Third level</a:t>
            </a:r>
          </a:p>
        </p:txBody>
      </p:sp>
      <p:sp>
        <p:nvSpPr>
          <p:cNvPr id="11"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7"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23071548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two blocks">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954469" y="1232408"/>
            <a:ext cx="3759200" cy="3250692"/>
          </a:xfrm>
        </p:spPr>
        <p:txBody>
          <a:bodyPr>
            <a:normAutofit/>
          </a:bodyPr>
          <a:lstStyle>
            <a:lvl1pPr>
              <a:defRPr sz="1800"/>
            </a:lvl1pPr>
            <a:lvl2pPr>
              <a:defRPr sz="1600"/>
            </a:lvl2pPr>
            <a:lvl3pPr marL="631825" indent="-228600">
              <a:defRPr sz="1600"/>
            </a:lvl3pPr>
            <a:lvl4pPr marL="989013" indent="-358775">
              <a:defRPr sz="1600"/>
            </a:lvl4pPr>
            <a:lvl5pPr marL="1168400" indent="-274638">
              <a:defRPr sz="1600"/>
            </a:lvl5p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11"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
        <p:nvSpPr>
          <p:cNvPr id="12" name="Text Placeholder 8"/>
          <p:cNvSpPr>
            <a:spLocks noGrp="1"/>
          </p:cNvSpPr>
          <p:nvPr>
            <p:ph type="body" sz="quarter" idx="15" hasCustomPrompt="1"/>
          </p:nvPr>
        </p:nvSpPr>
        <p:spPr>
          <a:xfrm>
            <a:off x="4927600" y="1232408"/>
            <a:ext cx="3759200" cy="3250692"/>
          </a:xfrm>
        </p:spPr>
        <p:txBody>
          <a:bodyPr>
            <a:normAutofit/>
          </a:bodyPr>
          <a:lstStyle>
            <a:lvl1pPr>
              <a:defRPr sz="1800"/>
            </a:lvl1pPr>
            <a:lvl2pPr>
              <a:defRPr sz="1600"/>
            </a:lvl2pPr>
            <a:lvl3pPr marL="631825" indent="-228600">
              <a:defRPr sz="1600"/>
            </a:lvl3pPr>
            <a:lvl4pPr marL="989013" indent="-358775">
              <a:defRPr sz="1600"/>
            </a:lvl4pPr>
            <a:lvl5pPr marL="1168400" indent="-274638">
              <a:defRPr sz="1600"/>
            </a:lvl5p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51701490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2"/>
          <p:cNvSpPr>
            <a:spLocks noGrp="1"/>
          </p:cNvSpPr>
          <p:nvPr>
            <p:ph idx="13"/>
          </p:nvPr>
        </p:nvSpPr>
        <p:spPr>
          <a:xfrm>
            <a:off x="946802" y="1353194"/>
            <a:ext cx="4171239" cy="3019259"/>
          </a:xfrm>
        </p:spPr>
        <p:txBody>
          <a:bodyPr>
            <a:normAutofit/>
          </a:bodyPr>
          <a:lstStyle>
            <a:lvl1pPr>
              <a:defRPr sz="1800"/>
            </a:lvl1pPr>
            <a:lvl2pPr>
              <a:defRPr sz="1600"/>
            </a:lvl2pPr>
            <a:lvl3pPr marL="631825" indent="-228600">
              <a:defRPr sz="1600" baseline="0"/>
            </a:lvl3pPr>
            <a:lvl4pPr marL="989013" indent="-363538">
              <a:defRPr sz="1600"/>
            </a:lvl4pPr>
            <a:lvl5pPr marL="1168400" indent="-266700">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idx="1" hasCustomPrompt="1"/>
          </p:nvPr>
        </p:nvSpPr>
        <p:spPr>
          <a:xfrm>
            <a:off x="5378173" y="1353183"/>
            <a:ext cx="3801851" cy="2519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12"/>
          <p:cNvSpPr>
            <a:spLocks noGrp="1"/>
          </p:cNvSpPr>
          <p:nvPr>
            <p:ph type="body" sz="quarter" idx="15" hasCustomPrompt="1"/>
          </p:nvPr>
        </p:nvSpPr>
        <p:spPr>
          <a:xfrm>
            <a:off x="5378450" y="3919142"/>
            <a:ext cx="3308350" cy="453311"/>
          </a:xfrm>
        </p:spPr>
        <p:txBody>
          <a:bodyPr>
            <a:noAutofit/>
          </a:bodyPr>
          <a:lstStyle>
            <a:lvl1pPr>
              <a:lnSpc>
                <a:spcPts val="1200"/>
              </a:lnSpc>
              <a:defRPr sz="1000" i="1">
                <a:solidFill>
                  <a:srgbClr val="404040"/>
                </a:solidFill>
              </a:defRPr>
            </a:lvl1pPr>
            <a:lvl2pPr>
              <a:defRPr sz="1000" i="1"/>
            </a:lvl2pPr>
            <a:lvl3pPr>
              <a:defRPr sz="1000" i="1"/>
            </a:lvl3pPr>
            <a:lvl4pPr>
              <a:defRPr sz="1000" i="1"/>
            </a:lvl4pPr>
            <a:lvl5pPr>
              <a:defRPr sz="1000" i="1"/>
            </a:lvl5pPr>
          </a:lstStyle>
          <a:p>
            <a:pPr lvl="0"/>
            <a:r>
              <a:rPr lang="en-AU" dirty="0"/>
              <a:t>Caption text</a:t>
            </a:r>
            <a:endParaRPr lang="en-US" dirty="0"/>
          </a:p>
        </p:txBody>
      </p:sp>
      <p:sp>
        <p:nvSpPr>
          <p:cNvPr id="15"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12"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25384285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two charts (title)">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22"/>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4" name="Chart Placeholder 4"/>
          <p:cNvSpPr>
            <a:spLocks noGrp="1"/>
          </p:cNvSpPr>
          <p:nvPr>
            <p:ph type="chart" sz="quarter" idx="18"/>
          </p:nvPr>
        </p:nvSpPr>
        <p:spPr>
          <a:xfrm>
            <a:off x="24" y="1903822"/>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10"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739376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ubhead and large chart (title)">
    <p:spTree>
      <p:nvGrpSpPr>
        <p:cNvPr id="1" name=""/>
        <p:cNvGrpSpPr/>
        <p:nvPr/>
      </p:nvGrpSpPr>
      <p:grpSpPr>
        <a:xfrm>
          <a:off x="0" y="0"/>
          <a:ext cx="0" cy="0"/>
          <a:chOff x="0" y="0"/>
          <a:chExt cx="0" cy="0"/>
        </a:xfrm>
      </p:grpSpPr>
      <p:sp>
        <p:nvSpPr>
          <p:cNvPr id="14" name="Chart Placeholder 4"/>
          <p:cNvSpPr>
            <a:spLocks noGrp="1"/>
          </p:cNvSpPr>
          <p:nvPr>
            <p:ph type="chart" sz="quarter" idx="18"/>
          </p:nvPr>
        </p:nvSpPr>
        <p:spPr>
          <a:xfrm>
            <a:off x="0" y="1398868"/>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8"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7881328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68"/>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3948073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and two charts (sub head)">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22"/>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0" name="Text Placeholder 2"/>
          <p:cNvSpPr>
            <a:spLocks noGrp="1"/>
          </p:cNvSpPr>
          <p:nvPr>
            <p:ph type="body" idx="14" hasCustomPrompt="1"/>
          </p:nvPr>
        </p:nvSpPr>
        <p:spPr>
          <a:xfrm>
            <a:off x="456921" y="723050"/>
            <a:ext cx="8214379"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24" y="1903822"/>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41550392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Subhead and large chart (title)">
    <p:spTree>
      <p:nvGrpSpPr>
        <p:cNvPr id="1" name=""/>
        <p:cNvGrpSpPr/>
        <p:nvPr/>
      </p:nvGrpSpPr>
      <p:grpSpPr>
        <a:xfrm>
          <a:off x="0" y="0"/>
          <a:ext cx="0" cy="0"/>
          <a:chOff x="0" y="0"/>
          <a:chExt cx="0" cy="0"/>
        </a:xfrm>
      </p:grpSpPr>
      <p:sp>
        <p:nvSpPr>
          <p:cNvPr id="14" name="Chart Placeholder 4"/>
          <p:cNvSpPr>
            <a:spLocks noGrp="1"/>
          </p:cNvSpPr>
          <p:nvPr>
            <p:ph type="chart" sz="quarter" idx="18"/>
          </p:nvPr>
        </p:nvSpPr>
        <p:spPr>
          <a:xfrm>
            <a:off x="0" y="1398863"/>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8"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1891141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bullets">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46800" y="1241450"/>
            <a:ext cx="7740000" cy="3353185"/>
          </a:xfrm>
        </p:spPr>
        <p:txBody>
          <a:bodyPr>
            <a:normAutofit/>
          </a:bodyPr>
          <a:lstStyle>
            <a:lvl1pPr>
              <a:defRPr sz="1800"/>
            </a:lvl1pPr>
            <a:lvl2pPr>
              <a:defRPr sz="1600"/>
            </a:lvl2pPr>
            <a:lvl3pPr marL="631825" indent="-228600">
              <a:defRPr sz="1600" baseline="0"/>
            </a:lvl3pPr>
            <a:lvl4pPr marL="989013" indent="-358775" defTabSz="349250">
              <a:defRPr sz="1600"/>
            </a:lvl4pPr>
            <a:lvl5pPr marL="1165225" indent="-312738">
              <a:defRPr sz="1600" baseline="0"/>
            </a:lvl5pPr>
          </a:lstStyle>
          <a:p>
            <a:pPr lvl="0"/>
            <a:r>
              <a:rPr lang="en-AU" dirty="0"/>
              <a:t>Click to edit text</a:t>
            </a:r>
          </a:p>
          <a:p>
            <a:pPr lvl="1"/>
            <a:r>
              <a:rPr lang="en-AU" dirty="0"/>
              <a:t>First level</a:t>
            </a:r>
          </a:p>
          <a:p>
            <a:pPr lvl="2"/>
            <a:r>
              <a:rPr lang="en-AU" dirty="0"/>
              <a:t>Second level</a:t>
            </a:r>
          </a:p>
          <a:p>
            <a:pPr lvl="3"/>
            <a:r>
              <a:rPr lang="en-AU" dirty="0"/>
              <a:t>Third level</a:t>
            </a:r>
          </a:p>
          <a:p>
            <a:pPr lvl="4"/>
            <a:r>
              <a:rPr lang="en-AU" dirty="0"/>
              <a:t>Fourth level</a:t>
            </a:r>
            <a:endParaRPr lang="en-US" dirty="0"/>
          </a:p>
        </p:txBody>
      </p:sp>
      <p:sp>
        <p:nvSpPr>
          <p:cNvPr id="9"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7"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2674375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63"/>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834608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57"/>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2885190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ext and two charts (sub head)">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11"/>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0" name="Text Placeholder 2"/>
          <p:cNvSpPr>
            <a:spLocks noGrp="1"/>
          </p:cNvSpPr>
          <p:nvPr>
            <p:ph type="body" idx="14" hasCustomPrompt="1"/>
          </p:nvPr>
        </p:nvSpPr>
        <p:spPr>
          <a:xfrm>
            <a:off x="456900" y="723050"/>
            <a:ext cx="8214379"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1" y="1903811"/>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16650314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5_Subhead and large chart (title)">
    <p:spTree>
      <p:nvGrpSpPr>
        <p:cNvPr id="1" name=""/>
        <p:cNvGrpSpPr/>
        <p:nvPr/>
      </p:nvGrpSpPr>
      <p:grpSpPr>
        <a:xfrm>
          <a:off x="0" y="0"/>
          <a:ext cx="0" cy="0"/>
          <a:chOff x="0" y="0"/>
          <a:chExt cx="0" cy="0"/>
        </a:xfrm>
      </p:grpSpPr>
      <p:sp>
        <p:nvSpPr>
          <p:cNvPr id="14" name="Chart Placeholder 4"/>
          <p:cNvSpPr>
            <a:spLocks noGrp="1"/>
          </p:cNvSpPr>
          <p:nvPr>
            <p:ph type="chart" sz="quarter" idx="18"/>
          </p:nvPr>
        </p:nvSpPr>
        <p:spPr>
          <a:xfrm>
            <a:off x="0" y="1398867"/>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8"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26550054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67"/>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13333092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_Text and two charts (sub head)">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21"/>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0" name="Text Placeholder 2"/>
          <p:cNvSpPr>
            <a:spLocks noGrp="1"/>
          </p:cNvSpPr>
          <p:nvPr>
            <p:ph type="body" idx="14" hasCustomPrompt="1"/>
          </p:nvPr>
        </p:nvSpPr>
        <p:spPr>
          <a:xfrm>
            <a:off x="456921" y="723050"/>
            <a:ext cx="8214379"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23" y="1903821"/>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403045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outlin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946800" y="1241450"/>
            <a:ext cx="7740000" cy="3353185"/>
          </a:xfrm>
        </p:spPr>
        <p:txBody>
          <a:bodyPr>
            <a:normAutofit/>
          </a:bodyPr>
          <a:lstStyle>
            <a:lvl1pPr marL="627063" indent="-320675">
              <a:buFont typeface="+mj-lt"/>
              <a:buAutoNum type="alphaUcPeriod"/>
              <a:defRPr sz="1800"/>
            </a:lvl1pPr>
            <a:lvl2pPr marL="990600" indent="-327025" defTabSz="531813">
              <a:buFont typeface="+mj-lt"/>
              <a:buAutoNum type="arabicPeriod"/>
              <a:defRPr sz="1600"/>
            </a:lvl2pPr>
            <a:lvl3pPr marL="1346200" indent="-320675">
              <a:buFont typeface="+mj-lt"/>
              <a:buAutoNum type="alphaLcPeriod"/>
              <a:defRPr sz="1600"/>
            </a:lvl3pPr>
          </a:lstStyle>
          <a:p>
            <a:pPr lvl="0"/>
            <a:r>
              <a:rPr lang="en-AU" dirty="0"/>
              <a:t>Click to edit outline</a:t>
            </a:r>
          </a:p>
          <a:p>
            <a:pPr lvl="1"/>
            <a:r>
              <a:rPr lang="en-AU" dirty="0"/>
              <a:t>Second level</a:t>
            </a:r>
          </a:p>
          <a:p>
            <a:pPr lvl="2"/>
            <a:r>
              <a:rPr lang="en-AU" dirty="0"/>
              <a:t>Third level</a:t>
            </a:r>
          </a:p>
        </p:txBody>
      </p:sp>
      <p:sp>
        <p:nvSpPr>
          <p:cNvPr id="11"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7"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251989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two blocks">
    <p:spTree>
      <p:nvGrpSpPr>
        <p:cNvPr id="1" name=""/>
        <p:cNvGrpSpPr/>
        <p:nvPr/>
      </p:nvGrpSpPr>
      <p:grpSpPr>
        <a:xfrm>
          <a:off x="0" y="0"/>
          <a:ext cx="0" cy="0"/>
          <a:chOff x="0" y="0"/>
          <a:chExt cx="0" cy="0"/>
        </a:xfrm>
      </p:grpSpPr>
      <p:sp>
        <p:nvSpPr>
          <p:cNvPr id="9" name="Text Placeholder 8"/>
          <p:cNvSpPr>
            <a:spLocks noGrp="1"/>
          </p:cNvSpPr>
          <p:nvPr>
            <p:ph type="body" sz="quarter" idx="14" hasCustomPrompt="1"/>
          </p:nvPr>
        </p:nvSpPr>
        <p:spPr>
          <a:xfrm>
            <a:off x="954469" y="1232408"/>
            <a:ext cx="3759200" cy="3250692"/>
          </a:xfrm>
        </p:spPr>
        <p:txBody>
          <a:bodyPr>
            <a:normAutofit/>
          </a:bodyPr>
          <a:lstStyle>
            <a:lvl1pPr>
              <a:defRPr sz="1800"/>
            </a:lvl1pPr>
            <a:lvl2pPr>
              <a:defRPr sz="1600"/>
            </a:lvl2pPr>
            <a:lvl3pPr marL="631825" indent="-228600">
              <a:defRPr sz="1600"/>
            </a:lvl3pPr>
            <a:lvl4pPr marL="989013" indent="-358775">
              <a:defRPr sz="1600"/>
            </a:lvl4pPr>
            <a:lvl5pPr marL="1168400" indent="-274638">
              <a:defRPr sz="1600"/>
            </a:lvl5p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11"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
        <p:nvSpPr>
          <p:cNvPr id="12" name="Text Placeholder 8"/>
          <p:cNvSpPr>
            <a:spLocks noGrp="1"/>
          </p:cNvSpPr>
          <p:nvPr>
            <p:ph type="body" sz="quarter" idx="15" hasCustomPrompt="1"/>
          </p:nvPr>
        </p:nvSpPr>
        <p:spPr>
          <a:xfrm>
            <a:off x="4927600" y="1232408"/>
            <a:ext cx="3759200" cy="3250692"/>
          </a:xfrm>
        </p:spPr>
        <p:txBody>
          <a:bodyPr>
            <a:normAutofit/>
          </a:bodyPr>
          <a:lstStyle>
            <a:lvl1pPr>
              <a:defRPr sz="1800"/>
            </a:lvl1pPr>
            <a:lvl2pPr>
              <a:defRPr sz="1600"/>
            </a:lvl2pPr>
            <a:lvl3pPr marL="631825" indent="-228600">
              <a:defRPr sz="1600"/>
            </a:lvl3pPr>
            <a:lvl4pPr marL="989013" indent="-358775">
              <a:defRPr sz="1600"/>
            </a:lvl4pPr>
            <a:lvl5pPr marL="1168400" indent="-274638">
              <a:defRPr sz="1600"/>
            </a:lvl5pPr>
          </a:lstStyle>
          <a:p>
            <a:pPr lvl="0"/>
            <a:r>
              <a:rPr lang="en-AU" dirty="0"/>
              <a:t>Click to edit text</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Tree>
    <p:extLst>
      <p:ext uri="{BB962C8B-B14F-4D97-AF65-F5344CB8AC3E}">
        <p14:creationId xmlns:p14="http://schemas.microsoft.com/office/powerpoint/2010/main" val="363725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9" name="Content Placeholder 2"/>
          <p:cNvSpPr>
            <a:spLocks noGrp="1"/>
          </p:cNvSpPr>
          <p:nvPr>
            <p:ph idx="13"/>
          </p:nvPr>
        </p:nvSpPr>
        <p:spPr>
          <a:xfrm>
            <a:off x="946802" y="1353194"/>
            <a:ext cx="4171239" cy="3019259"/>
          </a:xfrm>
        </p:spPr>
        <p:txBody>
          <a:bodyPr>
            <a:normAutofit/>
          </a:bodyPr>
          <a:lstStyle>
            <a:lvl1pPr>
              <a:defRPr sz="1800"/>
            </a:lvl1pPr>
            <a:lvl2pPr>
              <a:defRPr sz="1600"/>
            </a:lvl2pPr>
            <a:lvl3pPr marL="631825" indent="-228600">
              <a:defRPr sz="1600" baseline="0"/>
            </a:lvl3pPr>
            <a:lvl4pPr marL="989013" indent="-363538">
              <a:defRPr sz="1600"/>
            </a:lvl4pPr>
            <a:lvl5pPr marL="1168400" indent="-266700">
              <a:defRPr sz="1600" baseline="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Picture Placeholder 2"/>
          <p:cNvSpPr>
            <a:spLocks noGrp="1"/>
          </p:cNvSpPr>
          <p:nvPr>
            <p:ph type="pic" idx="1" hasCustomPrompt="1"/>
          </p:nvPr>
        </p:nvSpPr>
        <p:spPr>
          <a:xfrm>
            <a:off x="5378173" y="1353183"/>
            <a:ext cx="3801851" cy="251903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3" name="Text Placeholder 12"/>
          <p:cNvSpPr>
            <a:spLocks noGrp="1"/>
          </p:cNvSpPr>
          <p:nvPr>
            <p:ph type="body" sz="quarter" idx="15" hasCustomPrompt="1"/>
          </p:nvPr>
        </p:nvSpPr>
        <p:spPr>
          <a:xfrm>
            <a:off x="5378450" y="3919142"/>
            <a:ext cx="3308350" cy="453311"/>
          </a:xfrm>
        </p:spPr>
        <p:txBody>
          <a:bodyPr>
            <a:noAutofit/>
          </a:bodyPr>
          <a:lstStyle>
            <a:lvl1pPr>
              <a:lnSpc>
                <a:spcPts val="1200"/>
              </a:lnSpc>
              <a:defRPr sz="1000" i="1">
                <a:solidFill>
                  <a:srgbClr val="404040"/>
                </a:solidFill>
              </a:defRPr>
            </a:lvl1pPr>
            <a:lvl2pPr>
              <a:defRPr sz="1000" i="1"/>
            </a:lvl2pPr>
            <a:lvl3pPr>
              <a:defRPr sz="1000" i="1"/>
            </a:lvl3pPr>
            <a:lvl4pPr>
              <a:defRPr sz="1000" i="1"/>
            </a:lvl4pPr>
            <a:lvl5pPr>
              <a:defRPr sz="1000" i="1"/>
            </a:lvl5pPr>
          </a:lstStyle>
          <a:p>
            <a:pPr lvl="0"/>
            <a:r>
              <a:rPr lang="en-AU" dirty="0"/>
              <a:t>Caption text</a:t>
            </a:r>
            <a:endParaRPr lang="en-US" dirty="0"/>
          </a:p>
        </p:txBody>
      </p:sp>
      <p:sp>
        <p:nvSpPr>
          <p:cNvPr id="15"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12"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3639585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two charts (title)">
    <p:spTree>
      <p:nvGrpSpPr>
        <p:cNvPr id="1" name=""/>
        <p:cNvGrpSpPr/>
        <p:nvPr/>
      </p:nvGrpSpPr>
      <p:grpSpPr>
        <a:xfrm>
          <a:off x="0" y="0"/>
          <a:ext cx="0" cy="0"/>
          <a:chOff x="0" y="0"/>
          <a:chExt cx="0" cy="0"/>
        </a:xfrm>
      </p:grpSpPr>
      <p:sp>
        <p:nvSpPr>
          <p:cNvPr id="5" name="Chart Placeholder 4"/>
          <p:cNvSpPr>
            <a:spLocks noGrp="1"/>
          </p:cNvSpPr>
          <p:nvPr>
            <p:ph type="chart" sz="quarter" idx="17"/>
          </p:nvPr>
        </p:nvSpPr>
        <p:spPr>
          <a:xfrm>
            <a:off x="4689624" y="1903822"/>
            <a:ext cx="4490377" cy="2519363"/>
          </a:xfrm>
        </p:spPr>
        <p:txBody>
          <a:bodyPr/>
          <a:lstStyle/>
          <a:p>
            <a:r>
              <a:rPr lang="en-US" dirty="0"/>
              <a:t>Click icon to add chart</a:t>
            </a:r>
          </a:p>
        </p:txBody>
      </p:sp>
      <p:sp>
        <p:nvSpPr>
          <p:cNvPr id="9" name="Content Placeholder 2"/>
          <p:cNvSpPr>
            <a:spLocks noGrp="1"/>
          </p:cNvSpPr>
          <p:nvPr>
            <p:ph idx="13" hasCustomPrompt="1"/>
          </p:nvPr>
        </p:nvSpPr>
        <p:spPr>
          <a:xfrm>
            <a:off x="456899" y="1182052"/>
            <a:ext cx="8214378" cy="636930"/>
          </a:xfrm>
        </p:spPr>
        <p:txBody>
          <a:bodyPr>
            <a:normAutofit/>
          </a:bodyPr>
          <a:lstStyle>
            <a:lvl1pPr>
              <a:defRPr sz="1800"/>
            </a:lvl1pPr>
            <a:lvl3pPr>
              <a:defRPr baseline="0"/>
            </a:lvl3pPr>
            <a:lvl5pPr>
              <a:defRPr baseline="0"/>
            </a:lvl5pPr>
          </a:lstStyle>
          <a:p>
            <a:pPr lvl="0"/>
            <a:r>
              <a:rPr lang="en-AU" dirty="0"/>
              <a:t>Click to edit text</a:t>
            </a:r>
          </a:p>
        </p:txBody>
      </p:sp>
      <p:sp>
        <p:nvSpPr>
          <p:cNvPr id="14" name="Chart Placeholder 4"/>
          <p:cNvSpPr>
            <a:spLocks noGrp="1"/>
          </p:cNvSpPr>
          <p:nvPr>
            <p:ph type="chart" sz="quarter" idx="18"/>
          </p:nvPr>
        </p:nvSpPr>
        <p:spPr>
          <a:xfrm>
            <a:off x="24" y="1903822"/>
            <a:ext cx="4475415" cy="2519363"/>
          </a:xfrm>
        </p:spPr>
        <p:txBody>
          <a:bodyPr/>
          <a:lstStyle/>
          <a:p>
            <a:r>
              <a:rPr lang="en-US" dirty="0"/>
              <a:t>Click icon to add chart</a:t>
            </a:r>
          </a:p>
        </p:txBody>
      </p:sp>
      <p:sp>
        <p:nvSpPr>
          <p:cNvPr id="13"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10"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201611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head and large chart (title)">
    <p:spTree>
      <p:nvGrpSpPr>
        <p:cNvPr id="1" name=""/>
        <p:cNvGrpSpPr/>
        <p:nvPr/>
      </p:nvGrpSpPr>
      <p:grpSpPr>
        <a:xfrm>
          <a:off x="0" y="0"/>
          <a:ext cx="0" cy="0"/>
          <a:chOff x="0" y="0"/>
          <a:chExt cx="0" cy="0"/>
        </a:xfrm>
      </p:grpSpPr>
      <p:sp>
        <p:nvSpPr>
          <p:cNvPr id="14" name="Chart Placeholder 4"/>
          <p:cNvSpPr>
            <a:spLocks noGrp="1"/>
          </p:cNvSpPr>
          <p:nvPr>
            <p:ph type="chart" sz="quarter" idx="18"/>
          </p:nvPr>
        </p:nvSpPr>
        <p:spPr>
          <a:xfrm>
            <a:off x="0" y="1398868"/>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
        <p:nvSpPr>
          <p:cNvPr id="8" name="Title 1"/>
          <p:cNvSpPr>
            <a:spLocks noGrp="1"/>
          </p:cNvSpPr>
          <p:nvPr>
            <p:ph type="title" hasCustomPrompt="1"/>
          </p:nvPr>
        </p:nvSpPr>
        <p:spPr>
          <a:xfrm>
            <a:off x="457200" y="312665"/>
            <a:ext cx="8229600" cy="824733"/>
          </a:xfrm>
        </p:spPr>
        <p:txBody>
          <a:bodyPr/>
          <a:lstStyle>
            <a:lvl1pPr>
              <a:defRPr sz="2400" cap="none" baseline="0"/>
            </a:lvl1pPr>
          </a:lstStyle>
          <a:p>
            <a:r>
              <a:rPr lang="en-AU" dirty="0"/>
              <a:t>Click to add title</a:t>
            </a:r>
            <a:endParaRPr lang="en-US" dirty="0"/>
          </a:p>
        </p:txBody>
      </p:sp>
    </p:spTree>
    <p:extLst>
      <p:ext uri="{BB962C8B-B14F-4D97-AF65-F5344CB8AC3E}">
        <p14:creationId xmlns:p14="http://schemas.microsoft.com/office/powerpoint/2010/main" val="88194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bhead and large chart (sub head)">
    <p:spTree>
      <p:nvGrpSpPr>
        <p:cNvPr id="1" name=""/>
        <p:cNvGrpSpPr/>
        <p:nvPr/>
      </p:nvGrpSpPr>
      <p:grpSpPr>
        <a:xfrm>
          <a:off x="0" y="0"/>
          <a:ext cx="0" cy="0"/>
          <a:chOff x="0" y="0"/>
          <a:chExt cx="0" cy="0"/>
        </a:xfrm>
      </p:grpSpPr>
      <p:sp>
        <p:nvSpPr>
          <p:cNvPr id="10" name="Text Placeholder 2"/>
          <p:cNvSpPr>
            <a:spLocks noGrp="1"/>
          </p:cNvSpPr>
          <p:nvPr>
            <p:ph type="body" idx="14" hasCustomPrompt="1"/>
          </p:nvPr>
        </p:nvSpPr>
        <p:spPr>
          <a:xfrm>
            <a:off x="456899" y="723050"/>
            <a:ext cx="8221434" cy="332763"/>
          </a:xfrm>
        </p:spPr>
        <p:txBody>
          <a:bodyPr anchor="b">
            <a:noAutofit/>
          </a:bodyPr>
          <a:lstStyle>
            <a:lvl1pPr marL="0" indent="0">
              <a:buNone/>
              <a:defRPr sz="2200" b="1">
                <a:solidFill>
                  <a:srgbClr val="40404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dirty="0"/>
              <a:t>Click to add subhead</a:t>
            </a:r>
          </a:p>
        </p:txBody>
      </p:sp>
      <p:sp>
        <p:nvSpPr>
          <p:cNvPr id="14" name="Chart Placeholder 4"/>
          <p:cNvSpPr>
            <a:spLocks noGrp="1"/>
          </p:cNvSpPr>
          <p:nvPr>
            <p:ph type="chart" sz="quarter" idx="18"/>
          </p:nvPr>
        </p:nvSpPr>
        <p:spPr>
          <a:xfrm>
            <a:off x="0" y="1398868"/>
            <a:ext cx="9180000" cy="2887513"/>
          </a:xfrm>
        </p:spPr>
        <p:txBody>
          <a:bodyPr/>
          <a:lstStyle/>
          <a:p>
            <a:r>
              <a:rPr lang="en-US" dirty="0"/>
              <a:t>Click icon to add chart</a:t>
            </a:r>
          </a:p>
        </p:txBody>
      </p:sp>
      <p:sp>
        <p:nvSpPr>
          <p:cNvPr id="6" name="Slide Number Placeholder 5"/>
          <p:cNvSpPr>
            <a:spLocks noGrp="1"/>
          </p:cNvSpPr>
          <p:nvPr>
            <p:ph type="sldNum" sz="quarter" idx="4"/>
          </p:nvPr>
        </p:nvSpPr>
        <p:spPr>
          <a:xfrm>
            <a:off x="8771661" y="4931019"/>
            <a:ext cx="417476" cy="212482"/>
          </a:xfrm>
          <a:prstGeom prst="rect">
            <a:avLst/>
          </a:prstGeom>
        </p:spPr>
        <p:txBody>
          <a:bodyPr vert="horz" lIns="91440" tIns="45720" rIns="91440" bIns="45720" rtlCol="0" anchor="ctr"/>
          <a:lstStyle>
            <a:lvl1pPr algn="r">
              <a:defRPr sz="700" b="1">
                <a:solidFill>
                  <a:srgbClr val="404040"/>
                </a:solidFill>
                <a:latin typeface="Arial"/>
                <a:cs typeface="Arial"/>
              </a:defRPr>
            </a:lvl1pPr>
          </a:lstStyle>
          <a:p>
            <a:pPr algn="l"/>
            <a:fld id="{3BD45740-F50A-F448-96F6-026F0EEFDD73}" type="slidenum">
              <a:rPr lang="en-US" smtClean="0"/>
              <a:pPr algn="l"/>
              <a:t>‹#›</a:t>
            </a:fld>
            <a:endParaRPr lang="en-US" dirty="0"/>
          </a:p>
        </p:txBody>
      </p:sp>
    </p:spTree>
    <p:extLst>
      <p:ext uri="{BB962C8B-B14F-4D97-AF65-F5344CB8AC3E}">
        <p14:creationId xmlns:p14="http://schemas.microsoft.com/office/powerpoint/2010/main" val="2404115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image" Target="../media/image1.pn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1185"/>
            <a:ext cx="9144000" cy="5141129"/>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732342"/>
            <a:ext cx="8229600" cy="2862293"/>
          </a:xfrm>
          <a:prstGeom prst="rect">
            <a:avLst/>
          </a:prstGeom>
        </p:spPr>
        <p:txBody>
          <a:bodyPr vert="horz" lIns="91440" tIns="45720" rIns="91440" bIns="45720" rtlCol="0">
            <a:normAutofit/>
          </a:bodyPr>
          <a:lstStyle/>
          <a:p>
            <a:pPr lvl="0"/>
            <a:r>
              <a:rPr lang="en-AU" dirty="0"/>
              <a:t>Click to edit Master text styles</a:t>
            </a:r>
          </a:p>
          <a:p>
            <a:pPr lvl="1"/>
            <a:r>
              <a:rPr lang="en-AU" dirty="0"/>
              <a:t>First level</a:t>
            </a:r>
          </a:p>
          <a:p>
            <a:pPr lvl="2"/>
            <a:r>
              <a:rPr lang="en-AU" dirty="0"/>
              <a:t>Second level</a:t>
            </a:r>
          </a:p>
          <a:p>
            <a:pPr lvl="3"/>
            <a:r>
              <a:rPr lang="en-AU" dirty="0"/>
              <a:t>Third level</a:t>
            </a:r>
          </a:p>
          <a:p>
            <a:pPr lvl="4"/>
            <a:r>
              <a:rPr lang="en-AU" dirty="0"/>
              <a:t>Fourth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Arial"/>
                <a:cs typeface="Arial"/>
              </a:defRPr>
            </a:lvl1pPr>
          </a:lstStyle>
          <a:p>
            <a:r>
              <a:rPr lang="en-US" dirty="0"/>
              <a:t>13 May 2015</a:t>
            </a:r>
          </a:p>
        </p:txBody>
      </p:sp>
    </p:spTree>
    <p:extLst>
      <p:ext uri="{BB962C8B-B14F-4D97-AF65-F5344CB8AC3E}">
        <p14:creationId xmlns:p14="http://schemas.microsoft.com/office/powerpoint/2010/main" val="2648665293"/>
      </p:ext>
    </p:extLst>
  </p:cSld>
  <p:clrMap bg1="lt1" tx1="dk1" bg2="lt2" tx2="dk2" accent1="accent1" accent2="accent2" accent3="accent3" accent4="accent4" accent5="accent5" accent6="accent6" hlink="hlink" folHlink="folHlink"/>
  <p:sldLayoutIdLst>
    <p:sldLayoutId id="2147483649" r:id="rId1"/>
    <p:sldLayoutId id="2147483705" r:id="rId2"/>
    <p:sldLayoutId id="2147483650" r:id="rId3"/>
    <p:sldLayoutId id="2147483660" r:id="rId4"/>
    <p:sldLayoutId id="2147483661" r:id="rId5"/>
    <p:sldLayoutId id="2147483657" r:id="rId6"/>
    <p:sldLayoutId id="2147483662" r:id="rId7"/>
    <p:sldLayoutId id="2147483663" r:id="rId8"/>
    <p:sldLayoutId id="2147483664" r:id="rId9"/>
    <p:sldLayoutId id="2147483665" r:id="rId10"/>
    <p:sldLayoutId id="2147483681" r:id="rId11"/>
    <p:sldLayoutId id="2147483682" r:id="rId12"/>
    <p:sldLayoutId id="2147483702" r:id="rId13"/>
    <p:sldLayoutId id="2147483703" r:id="rId14"/>
    <p:sldLayoutId id="2147483743" r:id="rId15"/>
    <p:sldLayoutId id="2147483744" r:id="rId16"/>
    <p:sldLayoutId id="2147483745" r:id="rId17"/>
    <p:sldLayoutId id="2147483746" r:id="rId18"/>
  </p:sldLayoutIdLst>
  <p:hf hdr="0" ftr="0" dt="0"/>
  <p:txStyles>
    <p:titleStyle>
      <a:lvl1pPr algn="l" defTabSz="457200" rtl="0" eaLnBrk="1" latinLnBrk="0" hangingPunct="1">
        <a:lnSpc>
          <a:spcPts val="4000"/>
        </a:lnSpc>
        <a:spcBef>
          <a:spcPct val="0"/>
        </a:spcBef>
        <a:buNone/>
        <a:defRPr sz="3800" b="1" kern="1200">
          <a:solidFill>
            <a:srgbClr val="CD0034"/>
          </a:solidFill>
          <a:latin typeface="Arial"/>
          <a:ea typeface="+mj-ea"/>
          <a:cs typeface="Arial"/>
        </a:defRPr>
      </a:lvl1pPr>
    </p:titleStyle>
    <p:bodyStyle>
      <a:lvl1pPr marL="0" indent="0" algn="l" defTabSz="457200" rtl="0" eaLnBrk="1" latinLnBrk="0" hangingPunct="1">
        <a:lnSpc>
          <a:spcPts val="2300"/>
        </a:lnSpc>
        <a:spcBef>
          <a:spcPts val="0"/>
        </a:spcBef>
        <a:spcAft>
          <a:spcPts val="850"/>
        </a:spcAft>
        <a:buClr>
          <a:schemeClr val="bg1">
            <a:lumMod val="50000"/>
          </a:schemeClr>
        </a:buClr>
        <a:buFontTx/>
        <a:buNone/>
        <a:defRPr sz="2000" kern="1200">
          <a:solidFill>
            <a:schemeClr val="tx1"/>
          </a:solidFill>
          <a:latin typeface="Arial"/>
          <a:ea typeface="+mn-ea"/>
          <a:cs typeface="Arial"/>
        </a:defRPr>
      </a:lvl1pPr>
      <a:lvl2pPr marL="399600" indent="-28575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2000" kern="1200">
          <a:solidFill>
            <a:schemeClr val="tx1"/>
          </a:solidFill>
          <a:latin typeface="Arial"/>
          <a:ea typeface="+mn-ea"/>
          <a:cs typeface="Arial"/>
        </a:defRPr>
      </a:lvl2pPr>
      <a:lvl3pPr marL="625475" indent="-22860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2000" b="0" i="0" kern="1200">
          <a:solidFill>
            <a:schemeClr val="tx1"/>
          </a:solidFill>
          <a:latin typeface="Arial"/>
          <a:ea typeface="+mn-ea"/>
          <a:cs typeface="Arial"/>
        </a:defRPr>
      </a:lvl3pPr>
      <a:lvl4pPr marL="895350" indent="-323850" algn="l" defTabSz="457200" rtl="0" eaLnBrk="1" latinLnBrk="0" hangingPunct="1">
        <a:lnSpc>
          <a:spcPts val="2300"/>
        </a:lnSpc>
        <a:spcBef>
          <a:spcPts val="0"/>
        </a:spcBef>
        <a:spcAft>
          <a:spcPts val="850"/>
        </a:spcAft>
        <a:buClr>
          <a:schemeClr val="bg1">
            <a:lumMod val="50000"/>
          </a:schemeClr>
        </a:buClr>
        <a:buFont typeface="Lucida Grande"/>
        <a:buChar char="・"/>
        <a:tabLst/>
        <a:defRPr sz="2000" kern="1200">
          <a:solidFill>
            <a:schemeClr val="tx1"/>
          </a:solidFill>
          <a:latin typeface="Arial"/>
          <a:ea typeface="+mn-ea"/>
          <a:cs typeface="Arial"/>
        </a:defRPr>
      </a:lvl4pPr>
      <a:lvl5pPr marL="1076325" indent="-277813" algn="l" defTabSz="457200" rtl="0" eaLnBrk="1" latinLnBrk="0" hangingPunct="1">
        <a:lnSpc>
          <a:spcPts val="2300"/>
        </a:lnSpc>
        <a:spcBef>
          <a:spcPts val="0"/>
        </a:spcBef>
        <a:spcAft>
          <a:spcPts val="850"/>
        </a:spcAft>
        <a:buClr>
          <a:schemeClr val="bg1">
            <a:lumMod val="50000"/>
          </a:schemeClr>
        </a:buClr>
        <a:buFont typeface="ARL-47-57"/>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1185"/>
            <a:ext cx="9144000" cy="5141129"/>
          </a:xfrm>
          <a:prstGeom prst="rect">
            <a:avLst/>
          </a:prstGeom>
        </p:spPr>
      </p:pic>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732342"/>
            <a:ext cx="8229600" cy="2862293"/>
          </a:xfrm>
          <a:prstGeom prst="rect">
            <a:avLst/>
          </a:prstGeom>
        </p:spPr>
        <p:txBody>
          <a:bodyPr vert="horz" lIns="91440" tIns="45720" rIns="91440" bIns="45720" rtlCol="0">
            <a:normAutofit/>
          </a:bodyPr>
          <a:lstStyle/>
          <a:p>
            <a:pPr lvl="0"/>
            <a:r>
              <a:rPr lang="en-AU" dirty="0"/>
              <a:t>Click to edit Master text styles</a:t>
            </a:r>
          </a:p>
          <a:p>
            <a:pPr lvl="1"/>
            <a:r>
              <a:rPr lang="en-AU" dirty="0"/>
              <a:t>First level</a:t>
            </a:r>
          </a:p>
          <a:p>
            <a:pPr lvl="2"/>
            <a:r>
              <a:rPr lang="en-AU" dirty="0"/>
              <a:t>Second level</a:t>
            </a:r>
          </a:p>
          <a:p>
            <a:pPr lvl="3"/>
            <a:r>
              <a:rPr lang="en-AU" dirty="0"/>
              <a:t>Third level</a:t>
            </a:r>
          </a:p>
          <a:p>
            <a:pPr lvl="4"/>
            <a:r>
              <a:rPr lang="en-AU" dirty="0"/>
              <a:t>Fourth level</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r">
              <a:defRPr sz="1200" b="0" i="0">
                <a:solidFill>
                  <a:schemeClr val="tx1">
                    <a:tint val="75000"/>
                  </a:schemeClr>
                </a:solidFill>
                <a:latin typeface="Arial"/>
                <a:cs typeface="Arial"/>
              </a:defRPr>
            </a:lvl1pPr>
          </a:lstStyle>
          <a:p>
            <a:r>
              <a:rPr lang="en-US" dirty="0">
                <a:solidFill>
                  <a:prstClr val="black">
                    <a:tint val="75000"/>
                  </a:prstClr>
                </a:solidFill>
              </a:rPr>
              <a:t>13 May 2015</a:t>
            </a:r>
          </a:p>
        </p:txBody>
      </p:sp>
    </p:spTree>
    <p:extLst>
      <p:ext uri="{BB962C8B-B14F-4D97-AF65-F5344CB8AC3E}">
        <p14:creationId xmlns:p14="http://schemas.microsoft.com/office/powerpoint/2010/main" val="2568314340"/>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Lst>
  <p:hf hdr="0" ftr="0" dt="0"/>
  <p:txStyles>
    <p:titleStyle>
      <a:lvl1pPr algn="l" defTabSz="457200" rtl="0" eaLnBrk="1" latinLnBrk="0" hangingPunct="1">
        <a:lnSpc>
          <a:spcPts val="4000"/>
        </a:lnSpc>
        <a:spcBef>
          <a:spcPct val="0"/>
        </a:spcBef>
        <a:buNone/>
        <a:defRPr sz="3800" b="1" kern="1200">
          <a:solidFill>
            <a:srgbClr val="CD0034"/>
          </a:solidFill>
          <a:latin typeface="Arial"/>
          <a:ea typeface="+mj-ea"/>
          <a:cs typeface="Arial"/>
        </a:defRPr>
      </a:lvl1pPr>
    </p:titleStyle>
    <p:bodyStyle>
      <a:lvl1pPr marL="0" indent="0" algn="l" defTabSz="457200" rtl="0" eaLnBrk="1" latinLnBrk="0" hangingPunct="1">
        <a:lnSpc>
          <a:spcPts val="2300"/>
        </a:lnSpc>
        <a:spcBef>
          <a:spcPts val="0"/>
        </a:spcBef>
        <a:spcAft>
          <a:spcPts val="850"/>
        </a:spcAft>
        <a:buClr>
          <a:schemeClr val="bg1">
            <a:lumMod val="50000"/>
          </a:schemeClr>
        </a:buClr>
        <a:buFontTx/>
        <a:buNone/>
        <a:defRPr sz="2000" kern="1200">
          <a:solidFill>
            <a:schemeClr val="tx1"/>
          </a:solidFill>
          <a:latin typeface="Arial"/>
          <a:ea typeface="+mn-ea"/>
          <a:cs typeface="Arial"/>
        </a:defRPr>
      </a:lvl1pPr>
      <a:lvl2pPr marL="399600" indent="-28575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2000" kern="1200">
          <a:solidFill>
            <a:schemeClr val="tx1"/>
          </a:solidFill>
          <a:latin typeface="Arial"/>
          <a:ea typeface="+mn-ea"/>
          <a:cs typeface="Arial"/>
        </a:defRPr>
      </a:lvl2pPr>
      <a:lvl3pPr marL="625475" indent="-22860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2000" b="0" i="0" kern="1200">
          <a:solidFill>
            <a:schemeClr val="tx1"/>
          </a:solidFill>
          <a:latin typeface="Arial"/>
          <a:ea typeface="+mn-ea"/>
          <a:cs typeface="Arial"/>
        </a:defRPr>
      </a:lvl3pPr>
      <a:lvl4pPr marL="895350" indent="-323850" algn="l" defTabSz="457200" rtl="0" eaLnBrk="1" latinLnBrk="0" hangingPunct="1">
        <a:lnSpc>
          <a:spcPts val="2300"/>
        </a:lnSpc>
        <a:spcBef>
          <a:spcPts val="0"/>
        </a:spcBef>
        <a:spcAft>
          <a:spcPts val="850"/>
        </a:spcAft>
        <a:buClr>
          <a:schemeClr val="bg1">
            <a:lumMod val="50000"/>
          </a:schemeClr>
        </a:buClr>
        <a:buFont typeface="Lucida Grande"/>
        <a:buChar char="・"/>
        <a:tabLst/>
        <a:defRPr sz="2000" kern="1200">
          <a:solidFill>
            <a:schemeClr val="tx1"/>
          </a:solidFill>
          <a:latin typeface="Arial"/>
          <a:ea typeface="+mn-ea"/>
          <a:cs typeface="Arial"/>
        </a:defRPr>
      </a:lvl4pPr>
      <a:lvl5pPr marL="1076325" indent="-277813" algn="l" defTabSz="457200" rtl="0" eaLnBrk="1" latinLnBrk="0" hangingPunct="1">
        <a:lnSpc>
          <a:spcPts val="2300"/>
        </a:lnSpc>
        <a:spcBef>
          <a:spcPts val="0"/>
        </a:spcBef>
        <a:spcAft>
          <a:spcPts val="850"/>
        </a:spcAft>
        <a:buClr>
          <a:schemeClr val="bg1">
            <a:lumMod val="50000"/>
          </a:schemeClr>
        </a:buClr>
        <a:buFont typeface="ARL-47-57"/>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1AA33-3792-4A2C-B4B9-8CA237C22108}"/>
              </a:ext>
            </a:extLst>
          </p:cNvPr>
          <p:cNvSpPr>
            <a:spLocks noGrp="1"/>
          </p:cNvSpPr>
          <p:nvPr>
            <p:ph type="ctrTitle"/>
          </p:nvPr>
        </p:nvSpPr>
        <p:spPr/>
        <p:txBody>
          <a:bodyPr/>
          <a:lstStyle/>
          <a:p>
            <a:r>
              <a:rPr lang="en-NZ" dirty="0"/>
              <a:t>REAL TIME PRICING </a:t>
            </a:r>
            <a:br>
              <a:rPr lang="en-NZ" dirty="0"/>
            </a:br>
            <a:r>
              <a:rPr lang="en-NZ" dirty="0"/>
              <a:t>INDUSTRY BRIEFING</a:t>
            </a:r>
          </a:p>
        </p:txBody>
      </p:sp>
      <p:sp>
        <p:nvSpPr>
          <p:cNvPr id="3" name="Text Placeholder 2">
            <a:extLst>
              <a:ext uri="{FF2B5EF4-FFF2-40B4-BE49-F238E27FC236}">
                <a16:creationId xmlns:a16="http://schemas.microsoft.com/office/drawing/2014/main" id="{53E6FFEC-3695-406F-BC23-F8063CF7C6FC}"/>
              </a:ext>
            </a:extLst>
          </p:cNvPr>
          <p:cNvSpPr>
            <a:spLocks noGrp="1"/>
          </p:cNvSpPr>
          <p:nvPr>
            <p:ph type="body" idx="13"/>
          </p:nvPr>
        </p:nvSpPr>
        <p:spPr/>
        <p:txBody>
          <a:bodyPr/>
          <a:lstStyle/>
          <a:p>
            <a:endParaRPr lang="en-NZ" dirty="0"/>
          </a:p>
        </p:txBody>
      </p:sp>
      <p:sp>
        <p:nvSpPr>
          <p:cNvPr id="4" name="Text Placeholder 3">
            <a:extLst>
              <a:ext uri="{FF2B5EF4-FFF2-40B4-BE49-F238E27FC236}">
                <a16:creationId xmlns:a16="http://schemas.microsoft.com/office/drawing/2014/main" id="{E2EF6AAB-A729-44EE-8344-E6CA0CB88E32}"/>
              </a:ext>
            </a:extLst>
          </p:cNvPr>
          <p:cNvSpPr>
            <a:spLocks noGrp="1"/>
          </p:cNvSpPr>
          <p:nvPr>
            <p:ph type="body" idx="14"/>
          </p:nvPr>
        </p:nvSpPr>
        <p:spPr/>
        <p:txBody>
          <a:bodyPr/>
          <a:lstStyle/>
          <a:p>
            <a:endParaRPr lang="en-NZ" dirty="0"/>
          </a:p>
        </p:txBody>
      </p:sp>
      <p:sp>
        <p:nvSpPr>
          <p:cNvPr id="5" name="Text Placeholder 4">
            <a:extLst>
              <a:ext uri="{FF2B5EF4-FFF2-40B4-BE49-F238E27FC236}">
                <a16:creationId xmlns:a16="http://schemas.microsoft.com/office/drawing/2014/main" id="{0D9DA943-DA79-41F2-BB4D-05D006EB9631}"/>
              </a:ext>
            </a:extLst>
          </p:cNvPr>
          <p:cNvSpPr>
            <a:spLocks noGrp="1"/>
          </p:cNvSpPr>
          <p:nvPr>
            <p:ph type="body" idx="15"/>
          </p:nvPr>
        </p:nvSpPr>
        <p:spPr/>
        <p:txBody>
          <a:bodyPr/>
          <a:lstStyle/>
          <a:p>
            <a:r>
              <a:rPr lang="en-NZ" dirty="0"/>
              <a:t>8</a:t>
            </a:r>
            <a:r>
              <a:rPr lang="en-NZ" baseline="30000" dirty="0"/>
              <a:t>th</a:t>
            </a:r>
            <a:r>
              <a:rPr lang="en-NZ" dirty="0"/>
              <a:t> May 2018</a:t>
            </a:r>
          </a:p>
        </p:txBody>
      </p:sp>
    </p:spTree>
    <p:extLst>
      <p:ext uri="{BB962C8B-B14F-4D97-AF65-F5344CB8AC3E}">
        <p14:creationId xmlns:p14="http://schemas.microsoft.com/office/powerpoint/2010/main" val="2555663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r>
              <a:rPr lang="en-NZ" dirty="0"/>
              <a:t>Assign default scarcity pricing values to all unbid demand in three blocks</a:t>
            </a:r>
          </a:p>
          <a:p>
            <a:pPr lvl="1">
              <a:buClr>
                <a:prstClr val="white">
                  <a:lumMod val="50000"/>
                </a:prstClr>
              </a:buClr>
            </a:pPr>
            <a:r>
              <a:rPr lang="en-NZ" dirty="0">
                <a:solidFill>
                  <a:prstClr val="black"/>
                </a:solidFill>
              </a:rPr>
              <a:t>Clarifying: non-conforming loads keep doing exactly what they do now</a:t>
            </a:r>
          </a:p>
          <a:p>
            <a:endParaRPr lang="en-NZ" dirty="0"/>
          </a:p>
          <a:p>
            <a:r>
              <a:rPr lang="en-NZ" dirty="0"/>
              <a:t>Disconnected nodes assigned a proxy price</a:t>
            </a:r>
          </a:p>
          <a:p>
            <a:pPr lvl="1">
              <a:buClr>
                <a:prstClr val="white">
                  <a:lumMod val="50000"/>
                </a:prstClr>
              </a:buClr>
            </a:pPr>
            <a:r>
              <a:rPr lang="en-NZ" dirty="0">
                <a:solidFill>
                  <a:prstClr val="black"/>
                </a:solidFill>
              </a:rPr>
              <a:t>Further work: system operator now proposing</a:t>
            </a:r>
            <a:br>
              <a:rPr lang="en-NZ" dirty="0">
                <a:solidFill>
                  <a:prstClr val="black"/>
                </a:solidFill>
              </a:rPr>
            </a:br>
            <a:r>
              <a:rPr lang="en-NZ" dirty="0">
                <a:solidFill>
                  <a:prstClr val="black"/>
                </a:solidFill>
              </a:rPr>
              <a:t>using </a:t>
            </a:r>
            <a:r>
              <a:rPr lang="en-NZ" dirty="0">
                <a:solidFill>
                  <a:schemeClr val="accent3"/>
                </a:solidFill>
              </a:rPr>
              <a:t>price of the electrically-nearest live node</a:t>
            </a:r>
          </a:p>
          <a:p>
            <a:endParaRPr lang="en-NZ" dirty="0"/>
          </a:p>
          <a:p>
            <a:r>
              <a:rPr lang="en-NZ" dirty="0"/>
              <a:t>Partially relax reserve cover before instructing emergency load shedding</a:t>
            </a:r>
          </a:p>
          <a:p>
            <a:endParaRPr lang="en-NZ" dirty="0"/>
          </a:p>
          <a:p>
            <a:endParaRPr lang="en-NZ" dirty="0"/>
          </a:p>
          <a:p>
            <a:endParaRPr lang="en-NZ" dirty="0"/>
          </a:p>
          <a:p>
            <a:endParaRPr lang="en-NZ"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Design elements broadly supported</a:t>
            </a:r>
          </a:p>
        </p:txBody>
      </p:sp>
      <p:sp>
        <p:nvSpPr>
          <p:cNvPr id="5" name="TextBox 4"/>
          <p:cNvSpPr txBox="1"/>
          <p:nvPr/>
        </p:nvSpPr>
        <p:spPr>
          <a:xfrm>
            <a:off x="7191479" y="2847019"/>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317976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r>
              <a:rPr lang="en-NZ" dirty="0"/>
              <a:t>Move to bottom-up load forecast using ION meters as primary input</a:t>
            </a:r>
          </a:p>
          <a:p>
            <a:pPr lvl="1">
              <a:buClr>
                <a:prstClr val="white">
                  <a:lumMod val="50000"/>
                </a:prstClr>
              </a:buClr>
            </a:pPr>
            <a:r>
              <a:rPr lang="en-NZ" dirty="0">
                <a:solidFill>
                  <a:prstClr val="black"/>
                </a:solidFill>
              </a:rPr>
              <a:t>Further work: system operator to document </a:t>
            </a:r>
            <a:r>
              <a:rPr lang="en-NZ" u="sng" dirty="0">
                <a:solidFill>
                  <a:prstClr val="black"/>
                </a:solidFill>
              </a:rPr>
              <a:t>short-term</a:t>
            </a:r>
            <a:r>
              <a:rPr lang="en-NZ" dirty="0">
                <a:solidFill>
                  <a:prstClr val="black"/>
                </a:solidFill>
              </a:rPr>
              <a:t> load </a:t>
            </a:r>
            <a:r>
              <a:rPr lang="en-NZ" dirty="0"/>
              <a:t>forecast </a:t>
            </a:r>
            <a:r>
              <a:rPr lang="en-NZ" dirty="0">
                <a:solidFill>
                  <a:prstClr val="black"/>
                </a:solidFill>
              </a:rPr>
              <a:t>process</a:t>
            </a:r>
          </a:p>
          <a:p>
            <a:pPr marL="113850" lvl="1" indent="0">
              <a:buClr>
                <a:prstClr val="white">
                  <a:lumMod val="50000"/>
                </a:prstClr>
              </a:buClr>
              <a:buNone/>
            </a:pPr>
            <a:endParaRPr lang="en-NZ" dirty="0">
              <a:solidFill>
                <a:schemeClr val="accent3"/>
              </a:solidFill>
            </a:endParaRPr>
          </a:p>
          <a:p>
            <a:r>
              <a:rPr lang="en-NZ" dirty="0"/>
              <a:t>Dispatchable demand moves to the real-time dispatch schedule</a:t>
            </a:r>
          </a:p>
          <a:p>
            <a:pPr lvl="1">
              <a:buClr>
                <a:prstClr val="white">
                  <a:lumMod val="50000"/>
                </a:prstClr>
              </a:buClr>
            </a:pPr>
            <a:r>
              <a:rPr lang="en-NZ" dirty="0">
                <a:solidFill>
                  <a:prstClr val="black"/>
                </a:solidFill>
              </a:rPr>
              <a:t>Further work: develop guidance and education on DD</a:t>
            </a:r>
          </a:p>
          <a:p>
            <a:endParaRPr lang="en-NZ" dirty="0"/>
          </a:p>
          <a:p>
            <a:r>
              <a:rPr lang="en-NZ" dirty="0"/>
              <a:t>Rebidding and reoffering within the trading period</a:t>
            </a:r>
            <a:br>
              <a:rPr lang="en-NZ" dirty="0"/>
            </a:br>
            <a:r>
              <a:rPr lang="en-NZ" dirty="0"/>
              <a:t>(under same restrictions as today)</a:t>
            </a:r>
          </a:p>
          <a:p>
            <a:endParaRPr lang="en-NZ" dirty="0"/>
          </a:p>
          <a:p>
            <a:endParaRPr lang="en-NZ" dirty="0"/>
          </a:p>
          <a:p>
            <a:endParaRPr lang="en-NZ"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Design elements broadly supported</a:t>
            </a:r>
          </a:p>
        </p:txBody>
      </p:sp>
      <p:sp>
        <p:nvSpPr>
          <p:cNvPr id="5" name="TextBox 4"/>
          <p:cNvSpPr txBox="1"/>
          <p:nvPr/>
        </p:nvSpPr>
        <p:spPr>
          <a:xfrm>
            <a:off x="7191479" y="2847019"/>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2226204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r>
              <a:rPr lang="en-NZ" dirty="0"/>
              <a:t>Constrained payments use last good offer/bid in trading period</a:t>
            </a:r>
          </a:p>
          <a:p>
            <a:endParaRPr lang="en-NZ" dirty="0"/>
          </a:p>
          <a:p>
            <a:r>
              <a:rPr lang="en-NZ" dirty="0"/>
              <a:t>Retain a pricing error process</a:t>
            </a:r>
          </a:p>
          <a:p>
            <a:pPr lvl="0">
              <a:spcAft>
                <a:spcPts val="600"/>
              </a:spcAft>
              <a:buClr>
                <a:prstClr val="white">
                  <a:lumMod val="50000"/>
                </a:prstClr>
              </a:buClr>
            </a:pPr>
            <a:endParaRPr lang="en-NZ" dirty="0">
              <a:solidFill>
                <a:prstClr val="black"/>
              </a:solidFill>
            </a:endParaRPr>
          </a:p>
          <a:p>
            <a:pPr lvl="0">
              <a:spcAft>
                <a:spcPts val="600"/>
              </a:spcAft>
              <a:buClr>
                <a:prstClr val="white">
                  <a:lumMod val="50000"/>
                </a:prstClr>
              </a:buClr>
            </a:pPr>
            <a:r>
              <a:rPr lang="en-NZ" dirty="0">
                <a:solidFill>
                  <a:prstClr val="black"/>
                </a:solidFill>
              </a:rPr>
              <a:t>Pricing falls back to PRS during market system outages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Design elements broadly supported</a:t>
            </a:r>
          </a:p>
        </p:txBody>
      </p:sp>
      <p:sp>
        <p:nvSpPr>
          <p:cNvPr id="5" name="TextBox 4"/>
          <p:cNvSpPr txBox="1"/>
          <p:nvPr/>
        </p:nvSpPr>
        <p:spPr>
          <a:xfrm>
            <a:off x="7191479" y="2847019"/>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42113068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r>
              <a:rPr lang="en-NZ" dirty="0"/>
              <a:t>Forward schedules aligned with dispatch schedules</a:t>
            </a:r>
          </a:p>
          <a:p>
            <a:endParaRPr lang="en-NZ" dirty="0"/>
          </a:p>
          <a:p>
            <a:r>
              <a:rPr lang="en-NZ" dirty="0"/>
              <a:t>Loss &amp; constraint excess apportioned from dispatch schedules</a:t>
            </a:r>
          </a:p>
          <a:p>
            <a:endParaRPr lang="en-NZ" dirty="0"/>
          </a:p>
          <a:p>
            <a:r>
              <a:rPr lang="en-NZ" dirty="0"/>
              <a:t>Discontinue current 5-minute ex-post ‘RTPs’</a:t>
            </a:r>
          </a:p>
          <a:p>
            <a:endParaRPr lang="en-NZ" dirty="0"/>
          </a:p>
          <a:p>
            <a:endParaRPr lang="en-NZ" dirty="0"/>
          </a:p>
          <a:p>
            <a:endParaRPr lang="en-NZ"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Design elements broadly supported</a:t>
            </a:r>
          </a:p>
        </p:txBody>
      </p:sp>
      <p:sp>
        <p:nvSpPr>
          <p:cNvPr id="5" name="TextBox 4"/>
          <p:cNvSpPr txBox="1"/>
          <p:nvPr/>
        </p:nvSpPr>
        <p:spPr>
          <a:xfrm>
            <a:off x="7191479" y="2847019"/>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1026815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r>
              <a:rPr lang="en-NZ" dirty="0"/>
              <a:t>The exact dollar amounts of default scarcity pricing values</a:t>
            </a:r>
          </a:p>
          <a:p>
            <a:pPr lvl="0">
              <a:spcAft>
                <a:spcPts val="600"/>
              </a:spcAft>
              <a:buClr>
                <a:prstClr val="white">
                  <a:lumMod val="50000"/>
                </a:prstClr>
              </a:buClr>
            </a:pPr>
            <a:br>
              <a:rPr lang="en-NZ" dirty="0">
                <a:solidFill>
                  <a:prstClr val="black"/>
                </a:solidFill>
              </a:rPr>
            </a:br>
            <a:r>
              <a:rPr lang="en-NZ" dirty="0">
                <a:solidFill>
                  <a:prstClr val="black"/>
                </a:solidFill>
              </a:rPr>
              <a:t>Default scarcity pricing blocks binding before higher-priced generation or dispatchable demand</a:t>
            </a:r>
          </a:p>
          <a:p>
            <a:pPr lvl="0">
              <a:spcAft>
                <a:spcPts val="600"/>
              </a:spcAft>
              <a:buClr>
                <a:prstClr val="white">
                  <a:lumMod val="50000"/>
                </a:prstClr>
              </a:buClr>
            </a:pPr>
            <a:endParaRPr lang="en-NZ" dirty="0">
              <a:solidFill>
                <a:prstClr val="black"/>
              </a:solidFill>
            </a:endParaRPr>
          </a:p>
          <a:p>
            <a:pPr lvl="0">
              <a:buClr>
                <a:prstClr val="white">
                  <a:lumMod val="50000"/>
                </a:prstClr>
              </a:buClr>
            </a:pPr>
            <a:r>
              <a:rPr lang="en-NZ" dirty="0">
                <a:solidFill>
                  <a:prstClr val="black"/>
                </a:solidFill>
              </a:rPr>
              <a:t>The system operator’s process for instructing distributors</a:t>
            </a:r>
            <a:br>
              <a:rPr lang="en-NZ" dirty="0">
                <a:solidFill>
                  <a:prstClr val="black"/>
                </a:solidFill>
              </a:rPr>
            </a:br>
            <a:r>
              <a:rPr lang="en-NZ" dirty="0">
                <a:solidFill>
                  <a:prstClr val="black"/>
                </a:solidFill>
              </a:rPr>
              <a:t>to shed load</a:t>
            </a:r>
          </a:p>
          <a:p>
            <a:pPr lvl="1">
              <a:buClr>
                <a:prstClr val="white">
                  <a:lumMod val="50000"/>
                </a:prstClr>
              </a:buClr>
            </a:pPr>
            <a:r>
              <a:rPr lang="en-NZ" dirty="0">
                <a:solidFill>
                  <a:prstClr val="black"/>
                </a:solidFill>
              </a:rPr>
              <a:t>Further work: better clarity on operational practises</a:t>
            </a:r>
          </a:p>
          <a:p>
            <a:pPr marL="113850" lvl="1" indent="0">
              <a:buClr>
                <a:prstClr val="white">
                  <a:lumMod val="50000"/>
                </a:prstClr>
              </a:buClr>
              <a:buNone/>
            </a:pPr>
            <a:endParaRPr lang="en-NZ" dirty="0">
              <a:solidFill>
                <a:prstClr val="black"/>
              </a:solidFill>
            </a:endParaRPr>
          </a:p>
          <a:p>
            <a:pPr>
              <a:buClr>
                <a:prstClr val="white">
                  <a:lumMod val="50000"/>
                </a:prstClr>
              </a:buClr>
            </a:pPr>
            <a:endParaRPr lang="en-NZ" dirty="0">
              <a:solidFill>
                <a:prstClr val="black"/>
              </a:solidFill>
            </a:endParaRPr>
          </a:p>
          <a:p>
            <a:endParaRPr lang="en-NZ" dirty="0"/>
          </a:p>
          <a:p>
            <a:endParaRPr lang="en-NZ" dirty="0"/>
          </a:p>
          <a:p>
            <a:endParaRPr lang="en-NZ"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Design elements raising queries</a:t>
            </a:r>
          </a:p>
        </p:txBody>
      </p:sp>
      <p:sp>
        <p:nvSpPr>
          <p:cNvPr id="5" name="TextBox 4"/>
          <p:cNvSpPr txBox="1"/>
          <p:nvPr/>
        </p:nvSpPr>
        <p:spPr>
          <a:xfrm>
            <a:off x="7191479" y="2847019"/>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sym typeface="Web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2098081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r>
              <a:rPr lang="en-NZ" dirty="0"/>
              <a:t>Removing the cumulative price limit</a:t>
            </a:r>
          </a:p>
          <a:p>
            <a:pPr lvl="1">
              <a:buClr>
                <a:prstClr val="white">
                  <a:lumMod val="50000"/>
                </a:prstClr>
              </a:buClr>
            </a:pPr>
            <a:r>
              <a:rPr lang="en-NZ" dirty="0">
                <a:solidFill>
                  <a:prstClr val="black"/>
                </a:solidFill>
              </a:rPr>
              <a:t>Clarifying: the limit does not guarantee lower prices today; it does not restrain the financial impact of shortage</a:t>
            </a:r>
          </a:p>
          <a:p>
            <a:pPr>
              <a:spcAft>
                <a:spcPts val="600"/>
              </a:spcAft>
              <a:buClr>
                <a:prstClr val="white">
                  <a:lumMod val="50000"/>
                </a:prstClr>
              </a:buClr>
            </a:pPr>
            <a:br>
              <a:rPr lang="en-NZ" dirty="0">
                <a:solidFill>
                  <a:prstClr val="black"/>
                </a:solidFill>
              </a:rPr>
            </a:br>
            <a:r>
              <a:rPr lang="en-NZ" dirty="0">
                <a:solidFill>
                  <a:prstClr val="black"/>
                </a:solidFill>
              </a:rPr>
              <a:t>Removing intervention for high spring-washer situations</a:t>
            </a:r>
            <a:endParaRPr lang="en-NZ" dirty="0"/>
          </a:p>
          <a:p>
            <a:pPr lvl="0">
              <a:spcAft>
                <a:spcPts val="600"/>
              </a:spcAft>
              <a:buClr>
                <a:prstClr val="white">
                  <a:lumMod val="50000"/>
                </a:prstClr>
              </a:buClr>
            </a:pPr>
            <a:endParaRPr lang="en-NZ" dirty="0">
              <a:solidFill>
                <a:prstClr val="black"/>
              </a:solidFill>
            </a:endParaRPr>
          </a:p>
          <a:p>
            <a:endParaRPr lang="en-NZ" dirty="0"/>
          </a:p>
          <a:p>
            <a:endParaRPr lang="en-NZ" dirty="0"/>
          </a:p>
          <a:p>
            <a:endParaRPr lang="en-NZ"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Design elements raising queries</a:t>
            </a:r>
          </a:p>
        </p:txBody>
      </p:sp>
      <p:sp>
        <p:nvSpPr>
          <p:cNvPr id="5" name="TextBox 4"/>
          <p:cNvSpPr txBox="1"/>
          <p:nvPr/>
        </p:nvSpPr>
        <p:spPr>
          <a:xfrm>
            <a:off x="7191479" y="2847019"/>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sym typeface="Web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7658924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r>
              <a:rPr lang="en-NZ" dirty="0"/>
              <a:t>Pricing when partially relaxing reserve cover</a:t>
            </a:r>
          </a:p>
          <a:p>
            <a:endParaRPr lang="en-NZ" dirty="0"/>
          </a:p>
          <a:p>
            <a:r>
              <a:rPr lang="en-NZ" dirty="0"/>
              <a:t>Manual pricing error claims investigated by the system operator</a:t>
            </a:r>
          </a:p>
          <a:p>
            <a:pPr lvl="1">
              <a:buClr>
                <a:prstClr val="white">
                  <a:lumMod val="50000"/>
                </a:prstClr>
              </a:buClr>
            </a:pPr>
            <a:r>
              <a:rPr lang="en-NZ" dirty="0">
                <a:solidFill>
                  <a:prstClr val="black"/>
                </a:solidFill>
              </a:rPr>
              <a:t>Clarifying: the </a:t>
            </a:r>
            <a:r>
              <a:rPr lang="en-NZ" dirty="0">
                <a:solidFill>
                  <a:schemeClr val="accent3"/>
                </a:solidFill>
              </a:rPr>
              <a:t>Authority will decide</a:t>
            </a:r>
            <a:r>
              <a:rPr lang="en-NZ" dirty="0">
                <a:solidFill>
                  <a:prstClr val="black"/>
                </a:solidFill>
              </a:rPr>
              <a:t> after considering advice (same as today)</a:t>
            </a:r>
          </a:p>
          <a:p>
            <a:endParaRPr lang="en-NZ" dirty="0"/>
          </a:p>
          <a:p>
            <a:endParaRPr lang="en-NZ"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Design elements raising queries</a:t>
            </a:r>
          </a:p>
        </p:txBody>
      </p:sp>
      <p:sp>
        <p:nvSpPr>
          <p:cNvPr id="5" name="TextBox 4"/>
          <p:cNvSpPr txBox="1"/>
          <p:nvPr/>
        </p:nvSpPr>
        <p:spPr>
          <a:xfrm>
            <a:off x="7191479" y="2847019"/>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sym typeface="Web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4168890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pPr>
              <a:spcAft>
                <a:spcPts val="600"/>
              </a:spcAft>
              <a:buClr>
                <a:prstClr val="white">
                  <a:lumMod val="50000"/>
                </a:prstClr>
              </a:buClr>
            </a:pPr>
            <a:r>
              <a:rPr lang="en-NZ" dirty="0"/>
              <a:t>Introducing a dispatchable-demand ‘lite’ for small purchasers</a:t>
            </a:r>
          </a:p>
          <a:p>
            <a:pPr lvl="1">
              <a:buClr>
                <a:prstClr val="white">
                  <a:lumMod val="50000"/>
                </a:prstClr>
              </a:buClr>
            </a:pPr>
            <a:r>
              <a:rPr lang="en-NZ" dirty="0">
                <a:solidFill>
                  <a:prstClr val="black"/>
                </a:solidFill>
              </a:rPr>
              <a:t>Request: let distributed generators use it too</a:t>
            </a:r>
          </a:p>
          <a:p>
            <a:endParaRPr lang="en-NZ" dirty="0"/>
          </a:p>
          <a:p>
            <a:r>
              <a:rPr lang="en-NZ" dirty="0"/>
              <a:t>Only manual claims for pricing errors</a:t>
            </a:r>
          </a:p>
          <a:p>
            <a:endParaRPr lang="en-NZ" dirty="0"/>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Design elements poorly supported or suggested alternatives</a:t>
            </a:r>
          </a:p>
        </p:txBody>
      </p:sp>
      <p:sp>
        <p:nvSpPr>
          <p:cNvPr id="5" name="TextBox 4"/>
          <p:cNvSpPr txBox="1"/>
          <p:nvPr/>
        </p:nvSpPr>
        <p:spPr>
          <a:xfrm>
            <a:off x="7191479" y="2847019"/>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CE1E2A"/>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CE1E2A"/>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459767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NZ" dirty="0"/>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18</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In summary</a:t>
            </a:r>
          </a:p>
        </p:txBody>
      </p:sp>
      <p:sp>
        <p:nvSpPr>
          <p:cNvPr id="5" name="Rounded Rectangle 4"/>
          <p:cNvSpPr/>
          <p:nvPr/>
        </p:nvSpPr>
        <p:spPr>
          <a:xfrm>
            <a:off x="622479" y="1241450"/>
            <a:ext cx="4893972" cy="3231812"/>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3200" b="0" i="0" u="none" strike="noStrike" kern="1200" cap="none" spc="0" normalizeH="0" baseline="0" noProof="0" dirty="0">
                <a:ln>
                  <a:noFill/>
                </a:ln>
                <a:solidFill>
                  <a:prstClr val="white"/>
                </a:solidFill>
                <a:effectLst/>
                <a:uLnTx/>
                <a:uFillTx/>
                <a:latin typeface="Calibri"/>
                <a:ea typeface="+mn-ea"/>
                <a:cs typeface="+mn-cs"/>
              </a:rPr>
              <a:t>Most core design elements ‘upheld’</a:t>
            </a:r>
          </a:p>
        </p:txBody>
      </p:sp>
      <p:sp>
        <p:nvSpPr>
          <p:cNvPr id="8" name="Rounded Rectangle 7"/>
          <p:cNvSpPr/>
          <p:nvPr/>
        </p:nvSpPr>
        <p:spPr>
          <a:xfrm>
            <a:off x="5602310" y="1241450"/>
            <a:ext cx="2841938" cy="1615906"/>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white"/>
                </a:solidFill>
                <a:effectLst/>
                <a:uLnTx/>
                <a:uFillTx/>
                <a:latin typeface="Calibri"/>
                <a:ea typeface="+mn-ea"/>
                <a:cs typeface="+mn-cs"/>
              </a:rPr>
              <a:t>some reworked</a:t>
            </a:r>
          </a:p>
        </p:txBody>
      </p:sp>
      <p:sp>
        <p:nvSpPr>
          <p:cNvPr id="11" name="Rounded Rectangle 10"/>
          <p:cNvSpPr/>
          <p:nvPr/>
        </p:nvSpPr>
        <p:spPr>
          <a:xfrm>
            <a:off x="5602310" y="2940675"/>
            <a:ext cx="2841938" cy="1569469"/>
          </a:xfrm>
          <a:prstGeom prst="roundRect">
            <a:avLst/>
          </a:prstGeom>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white"/>
                </a:solidFill>
                <a:effectLst/>
                <a:uLnTx/>
                <a:uFillTx/>
                <a:latin typeface="Calibri"/>
                <a:ea typeface="+mn-ea"/>
                <a:cs typeface="+mn-cs"/>
              </a:rPr>
              <a:t>a few deferred</a:t>
            </a:r>
          </a:p>
        </p:txBody>
      </p:sp>
      <p:sp>
        <p:nvSpPr>
          <p:cNvPr id="12" name="Rectangle 11"/>
          <p:cNvSpPr/>
          <p:nvPr/>
        </p:nvSpPr>
        <p:spPr>
          <a:xfrm>
            <a:off x="5924248" y="1494411"/>
            <a:ext cx="2520000" cy="14657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NZ" sz="1800" b="0" i="0" u="none" strike="noStrike" kern="1200" cap="none" spc="0" normalizeH="0" baseline="0" noProof="0" dirty="0">
                <a:ln>
                  <a:noFill/>
                </a:ln>
                <a:solidFill>
                  <a:prstClr val="white"/>
                </a:solidFill>
                <a:effectLst/>
                <a:uLnTx/>
                <a:uFillTx/>
                <a:latin typeface="Calibri"/>
                <a:ea typeface="+mn-ea"/>
                <a:cs typeface="+mn-cs"/>
              </a:rPr>
              <a:t>pricing error</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NZ" sz="1800" b="0" i="0" u="none" strike="noStrike" kern="1200" cap="none" spc="0" normalizeH="0" baseline="0" noProof="0" dirty="0">
                <a:ln>
                  <a:noFill/>
                </a:ln>
                <a:solidFill>
                  <a:prstClr val="white"/>
                </a:solidFill>
                <a:effectLst/>
                <a:uLnTx/>
                <a:uFillTx/>
                <a:latin typeface="Calibri"/>
                <a:ea typeface="+mn-ea"/>
                <a:cs typeface="+mn-cs"/>
              </a:rPr>
              <a:t>HSWS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NZ" sz="1800" b="0" i="0" u="none" strike="noStrike" kern="1200" cap="none" spc="0" normalizeH="0" baseline="0" noProof="0" dirty="0">
                <a:ln>
                  <a:noFill/>
                </a:ln>
                <a:solidFill>
                  <a:prstClr val="white"/>
                </a:solidFill>
                <a:effectLst/>
                <a:uLnTx/>
                <a:uFillTx/>
                <a:latin typeface="Calibri"/>
                <a:ea typeface="+mn-ea"/>
                <a:cs typeface="+mn-cs"/>
              </a:rPr>
              <a:t>MS outages</a:t>
            </a:r>
          </a:p>
        </p:txBody>
      </p:sp>
      <p:sp>
        <p:nvSpPr>
          <p:cNvPr id="13" name="Rectangle 12"/>
          <p:cNvSpPr/>
          <p:nvPr/>
        </p:nvSpPr>
        <p:spPr>
          <a:xfrm>
            <a:off x="5924248" y="3198919"/>
            <a:ext cx="2520000" cy="14657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NZ" sz="1800" b="0" i="0" u="none" strike="noStrike" kern="1200" cap="none" spc="0" normalizeH="0" baseline="0" noProof="0" dirty="0">
                <a:ln>
                  <a:noFill/>
                </a:ln>
                <a:solidFill>
                  <a:prstClr val="white"/>
                </a:solidFill>
                <a:effectLst/>
                <a:uLnTx/>
                <a:uFillTx/>
                <a:latin typeface="Calibri"/>
                <a:ea typeface="+mn-ea"/>
                <a:cs typeface="+mn-cs"/>
              </a:rPr>
              <a:t>scarcity pricing $</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NZ" sz="1800" b="0" i="0" u="none" strike="noStrike" kern="1200" cap="none" spc="0" normalizeH="0" baseline="0" noProof="0" dirty="0">
                <a:ln>
                  <a:noFill/>
                </a:ln>
                <a:solidFill>
                  <a:prstClr val="white"/>
                </a:solidFill>
                <a:effectLst/>
                <a:uLnTx/>
                <a:uFillTx/>
                <a:latin typeface="Calibri"/>
                <a:ea typeface="+mn-ea"/>
                <a:cs typeface="+mn-cs"/>
              </a:rPr>
              <a:t>reserve shortfall CVPs</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NZ" sz="1800" b="0" i="0" u="none" strike="noStrike" kern="1200" cap="none" spc="0" normalizeH="0" baseline="0" noProof="0" dirty="0">
                <a:ln>
                  <a:noFill/>
                </a:ln>
                <a:solidFill>
                  <a:prstClr val="white"/>
                </a:solidFill>
                <a:effectLst/>
                <a:uLnTx/>
                <a:uFillTx/>
                <a:latin typeface="Calibri"/>
                <a:ea typeface="+mn-ea"/>
                <a:cs typeface="+mn-cs"/>
              </a:rPr>
              <a:t>dispatch-lite</a:t>
            </a:r>
          </a:p>
        </p:txBody>
      </p:sp>
    </p:spTree>
    <p:extLst>
      <p:ext uri="{BB962C8B-B14F-4D97-AF65-F5344CB8AC3E}">
        <p14:creationId xmlns:p14="http://schemas.microsoft.com/office/powerpoint/2010/main" val="1252838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77EF-0E91-4A95-A4C3-87A6583E9B8C}"/>
              </a:ext>
            </a:extLst>
          </p:cNvPr>
          <p:cNvSpPr>
            <a:spLocks noGrp="1"/>
          </p:cNvSpPr>
          <p:nvPr>
            <p:ph type="ctrTitle"/>
          </p:nvPr>
        </p:nvSpPr>
        <p:spPr/>
        <p:txBody>
          <a:bodyPr/>
          <a:lstStyle/>
          <a:p>
            <a:r>
              <a:rPr lang="en-NZ" dirty="0"/>
              <a:t>Programme Overview</a:t>
            </a:r>
          </a:p>
        </p:txBody>
      </p:sp>
      <p:sp>
        <p:nvSpPr>
          <p:cNvPr id="5" name="Text Placeholder 4">
            <a:extLst>
              <a:ext uri="{FF2B5EF4-FFF2-40B4-BE49-F238E27FC236}">
                <a16:creationId xmlns:a16="http://schemas.microsoft.com/office/drawing/2014/main" id="{4AB1F4B8-88CC-4892-9264-F8DED6C2E691}"/>
              </a:ext>
            </a:extLst>
          </p:cNvPr>
          <p:cNvSpPr>
            <a:spLocks noGrp="1"/>
          </p:cNvSpPr>
          <p:nvPr>
            <p:ph type="body" idx="15"/>
          </p:nvPr>
        </p:nvSpPr>
        <p:spPr>
          <a:xfrm>
            <a:off x="450867" y="2471170"/>
            <a:ext cx="2735095" cy="334836"/>
          </a:xfrm>
        </p:spPr>
        <p:txBody>
          <a:bodyPr/>
          <a:lstStyle/>
          <a:p>
            <a:r>
              <a:rPr lang="en-NZ" sz="1400" b="1" dirty="0"/>
              <a:t>Presenter : Daniel Crawshay</a:t>
            </a:r>
          </a:p>
        </p:txBody>
      </p:sp>
    </p:spTree>
    <p:extLst>
      <p:ext uri="{BB962C8B-B14F-4D97-AF65-F5344CB8AC3E}">
        <p14:creationId xmlns:p14="http://schemas.microsoft.com/office/powerpoint/2010/main" val="138191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F06FA232-132E-4E56-9611-E214E8970BFC}"/>
              </a:ext>
            </a:extLst>
          </p:cNvPr>
          <p:cNvGraphicFramePr>
            <a:graphicFrameLocks noGrp="1"/>
          </p:cNvGraphicFramePr>
          <p:nvPr>
            <p:ph idx="1"/>
            <p:extLst>
              <p:ext uri="{D42A27DB-BD31-4B8C-83A1-F6EECF244321}">
                <p14:modId xmlns:p14="http://schemas.microsoft.com/office/powerpoint/2010/main" val="2536269133"/>
              </p:ext>
            </p:extLst>
          </p:nvPr>
        </p:nvGraphicFramePr>
        <p:xfrm>
          <a:off x="372893" y="903934"/>
          <a:ext cx="8013047" cy="3614348"/>
        </p:xfrm>
        <a:graphic>
          <a:graphicData uri="http://schemas.openxmlformats.org/drawingml/2006/table">
            <a:tbl>
              <a:tblPr firstRow="1" bandRow="1">
                <a:tableStyleId>{5C22544A-7EE6-4342-B048-85BDC9FD1C3A}</a:tableStyleId>
              </a:tblPr>
              <a:tblGrid>
                <a:gridCol w="792845">
                  <a:extLst>
                    <a:ext uri="{9D8B030D-6E8A-4147-A177-3AD203B41FA5}">
                      <a16:colId xmlns:a16="http://schemas.microsoft.com/office/drawing/2014/main" val="3899273582"/>
                    </a:ext>
                  </a:extLst>
                </a:gridCol>
                <a:gridCol w="2694163">
                  <a:extLst>
                    <a:ext uri="{9D8B030D-6E8A-4147-A177-3AD203B41FA5}">
                      <a16:colId xmlns:a16="http://schemas.microsoft.com/office/drawing/2014/main" val="1850907855"/>
                    </a:ext>
                  </a:extLst>
                </a:gridCol>
                <a:gridCol w="208752">
                  <a:extLst>
                    <a:ext uri="{9D8B030D-6E8A-4147-A177-3AD203B41FA5}">
                      <a16:colId xmlns:a16="http://schemas.microsoft.com/office/drawing/2014/main" val="1488573135"/>
                    </a:ext>
                  </a:extLst>
                </a:gridCol>
                <a:gridCol w="3171949">
                  <a:extLst>
                    <a:ext uri="{9D8B030D-6E8A-4147-A177-3AD203B41FA5}">
                      <a16:colId xmlns:a16="http://schemas.microsoft.com/office/drawing/2014/main" val="3260840137"/>
                    </a:ext>
                  </a:extLst>
                </a:gridCol>
                <a:gridCol w="1145338">
                  <a:extLst>
                    <a:ext uri="{9D8B030D-6E8A-4147-A177-3AD203B41FA5}">
                      <a16:colId xmlns:a16="http://schemas.microsoft.com/office/drawing/2014/main" val="3453069005"/>
                    </a:ext>
                  </a:extLst>
                </a:gridCol>
              </a:tblGrid>
              <a:tr h="292028">
                <a:tc>
                  <a:txBody>
                    <a:bodyPr/>
                    <a:lstStyle/>
                    <a:p>
                      <a:r>
                        <a:rPr lang="en-NZ" sz="1200" dirty="0"/>
                        <a:t>Time</a:t>
                      </a:r>
                    </a:p>
                  </a:txBody>
                  <a:tcPr/>
                </a:tc>
                <a:tc gridSpan="2">
                  <a:txBody>
                    <a:bodyPr/>
                    <a:lstStyle/>
                    <a:p>
                      <a:r>
                        <a:rPr lang="en-NZ" sz="1200" dirty="0"/>
                        <a:t>Topic</a:t>
                      </a:r>
                    </a:p>
                  </a:txBody>
                  <a:tcPr/>
                </a:tc>
                <a:tc hMerge="1">
                  <a:txBody>
                    <a:bodyPr/>
                    <a:lstStyle/>
                    <a:p>
                      <a:endParaRPr lang="en-NZ" sz="1200" dirty="0"/>
                    </a:p>
                  </a:txBody>
                  <a:tcPr/>
                </a:tc>
                <a:tc>
                  <a:txBody>
                    <a:bodyPr/>
                    <a:lstStyle/>
                    <a:p>
                      <a:r>
                        <a:rPr lang="en-NZ" sz="1200" dirty="0"/>
                        <a:t>Presenter</a:t>
                      </a:r>
                    </a:p>
                  </a:txBody>
                  <a:tcPr/>
                </a:tc>
                <a:tc>
                  <a:txBody>
                    <a:bodyPr/>
                    <a:lstStyle/>
                    <a:p>
                      <a:r>
                        <a:rPr lang="en-NZ" sz="1200" dirty="0"/>
                        <a:t>Duration</a:t>
                      </a:r>
                    </a:p>
                  </a:txBody>
                  <a:tcPr/>
                </a:tc>
                <a:extLst>
                  <a:ext uri="{0D108BD9-81ED-4DB2-BD59-A6C34878D82A}">
                    <a16:rowId xmlns:a16="http://schemas.microsoft.com/office/drawing/2014/main" val="714234215"/>
                  </a:ext>
                </a:extLst>
              </a:tr>
              <a:tr h="239063">
                <a:tc>
                  <a:txBody>
                    <a:bodyPr/>
                    <a:lstStyle/>
                    <a:p>
                      <a:r>
                        <a:rPr lang="en-NZ" sz="1000" dirty="0"/>
                        <a:t>9:00am</a:t>
                      </a:r>
                    </a:p>
                  </a:txBody>
                  <a:tcPr/>
                </a:tc>
                <a:tc gridSpan="4">
                  <a:txBody>
                    <a:bodyPr/>
                    <a:lstStyle/>
                    <a:p>
                      <a:pPr algn="ctr"/>
                      <a:r>
                        <a:rPr lang="en-NZ" sz="1000" b="1" dirty="0"/>
                        <a:t>Coffee/Tea and assemble for briefing</a:t>
                      </a:r>
                    </a:p>
                  </a:txBody>
                  <a:tcPr/>
                </a:tc>
                <a:tc hMerge="1">
                  <a:txBody>
                    <a:bodyPr/>
                    <a:lstStyle/>
                    <a:p>
                      <a:endParaRPr lang="en-NZ"/>
                    </a:p>
                  </a:txBody>
                  <a:tcPr/>
                </a:tc>
                <a:tc hMerge="1">
                  <a:txBody>
                    <a:bodyPr/>
                    <a:lstStyle/>
                    <a:p>
                      <a:endParaRPr lang="en-NZ"/>
                    </a:p>
                  </a:txBody>
                  <a:tcPr/>
                </a:tc>
                <a:tc hMerge="1">
                  <a:txBody>
                    <a:bodyPr/>
                    <a:lstStyle/>
                    <a:p>
                      <a:endParaRPr lang="en-NZ" sz="1050" dirty="0"/>
                    </a:p>
                  </a:txBody>
                  <a:tcPr/>
                </a:tc>
                <a:extLst>
                  <a:ext uri="{0D108BD9-81ED-4DB2-BD59-A6C34878D82A}">
                    <a16:rowId xmlns:a16="http://schemas.microsoft.com/office/drawing/2014/main" val="860934644"/>
                  </a:ext>
                </a:extLst>
              </a:tr>
              <a:tr h="234254">
                <a:tc>
                  <a:txBody>
                    <a:bodyPr/>
                    <a:lstStyle/>
                    <a:p>
                      <a:r>
                        <a:rPr lang="en-NZ" sz="1000" dirty="0"/>
                        <a:t>9:15am</a:t>
                      </a:r>
                    </a:p>
                  </a:txBody>
                  <a:tcPr/>
                </a:tc>
                <a:tc>
                  <a:txBody>
                    <a:bodyPr/>
                    <a:lstStyle/>
                    <a:p>
                      <a:r>
                        <a:rPr lang="en-NZ" sz="1000" dirty="0"/>
                        <a:t>Welcome / Health and Safety Introduction</a:t>
                      </a:r>
                    </a:p>
                  </a:txBody>
                  <a:tcPr/>
                </a:tc>
                <a:tc gridSpan="2">
                  <a:txBody>
                    <a:bodyPr/>
                    <a:lstStyle/>
                    <a:p>
                      <a:r>
                        <a:rPr lang="en-NZ" sz="1000" dirty="0"/>
                        <a:t>Tim Street (Electricity Authority) / John Clarke (Transpower)</a:t>
                      </a:r>
                    </a:p>
                  </a:txBody>
                  <a:tcPr/>
                </a:tc>
                <a:tc hMerge="1">
                  <a:txBody>
                    <a:bodyPr/>
                    <a:lstStyle/>
                    <a:p>
                      <a:r>
                        <a:rPr lang="en-NZ" sz="1000" dirty="0"/>
                        <a:t>Tim Street (Electricity Authority)</a:t>
                      </a:r>
                    </a:p>
                    <a:p>
                      <a:r>
                        <a:rPr lang="en-NZ" sz="1000" dirty="0"/>
                        <a:t>John Clarke (Transpower)</a:t>
                      </a:r>
                    </a:p>
                  </a:txBody>
                  <a:tcPr/>
                </a:tc>
                <a:tc>
                  <a:txBody>
                    <a:bodyPr/>
                    <a:lstStyle/>
                    <a:p>
                      <a:r>
                        <a:rPr lang="en-NZ" sz="1000" dirty="0"/>
                        <a:t>10 minutes</a:t>
                      </a:r>
                    </a:p>
                  </a:txBody>
                  <a:tcPr/>
                </a:tc>
                <a:extLst>
                  <a:ext uri="{0D108BD9-81ED-4DB2-BD59-A6C34878D82A}">
                    <a16:rowId xmlns:a16="http://schemas.microsoft.com/office/drawing/2014/main" val="2848701600"/>
                  </a:ext>
                </a:extLst>
              </a:tr>
              <a:tr h="208899">
                <a:tc>
                  <a:txBody>
                    <a:bodyPr/>
                    <a:lstStyle/>
                    <a:p>
                      <a:r>
                        <a:rPr lang="en-NZ" sz="1000" dirty="0"/>
                        <a:t>9:25am</a:t>
                      </a:r>
                    </a:p>
                  </a:txBody>
                  <a:tcPr/>
                </a:tc>
                <a:tc>
                  <a:txBody>
                    <a:bodyPr/>
                    <a:lstStyle/>
                    <a:p>
                      <a:r>
                        <a:rPr lang="en-NZ" sz="1000" dirty="0"/>
                        <a:t>Current status and general overview of feedback </a:t>
                      </a:r>
                    </a:p>
                  </a:txBody>
                  <a:tcPr/>
                </a:tc>
                <a:tc gridSpan="2">
                  <a:txBody>
                    <a:bodyPr/>
                    <a:lstStyle/>
                    <a:p>
                      <a:r>
                        <a:rPr lang="en-NZ" sz="1000" dirty="0"/>
                        <a:t>Justin Wood (Electricity Authority)</a:t>
                      </a:r>
                    </a:p>
                  </a:txBody>
                  <a:tcPr/>
                </a:tc>
                <a:tc hMerge="1">
                  <a:txBody>
                    <a:bodyPr/>
                    <a:lstStyle/>
                    <a:p>
                      <a:r>
                        <a:rPr lang="en-NZ" sz="1000"/>
                        <a:t>Justin Wood (Electricity Authority)</a:t>
                      </a:r>
                      <a:endParaRPr lang="en-NZ" sz="1000" dirty="0"/>
                    </a:p>
                  </a:txBody>
                  <a:tcPr/>
                </a:tc>
                <a:tc>
                  <a:txBody>
                    <a:bodyPr/>
                    <a:lstStyle/>
                    <a:p>
                      <a:r>
                        <a:rPr lang="en-NZ" sz="1000" dirty="0"/>
                        <a:t>20 minutes</a:t>
                      </a:r>
                    </a:p>
                  </a:txBody>
                  <a:tcPr/>
                </a:tc>
                <a:extLst>
                  <a:ext uri="{0D108BD9-81ED-4DB2-BD59-A6C34878D82A}">
                    <a16:rowId xmlns:a16="http://schemas.microsoft.com/office/drawing/2014/main" val="2002503890"/>
                  </a:ext>
                </a:extLst>
              </a:tr>
              <a:tr h="239063">
                <a:tc>
                  <a:txBody>
                    <a:bodyPr/>
                    <a:lstStyle/>
                    <a:p>
                      <a:r>
                        <a:rPr lang="en-NZ" sz="1000" dirty="0"/>
                        <a:t>9:45am</a:t>
                      </a:r>
                    </a:p>
                  </a:txBody>
                  <a:tcPr/>
                </a:tc>
                <a:tc>
                  <a:txBody>
                    <a:bodyPr/>
                    <a:lstStyle/>
                    <a:p>
                      <a:r>
                        <a:rPr lang="en-NZ" sz="1000" dirty="0"/>
                        <a:t>Programme Overview</a:t>
                      </a:r>
                    </a:p>
                  </a:txBody>
                  <a:tcPr/>
                </a:tc>
                <a:tc gridSpan="2">
                  <a:txBody>
                    <a:bodyPr/>
                    <a:lstStyle/>
                    <a:p>
                      <a:r>
                        <a:rPr lang="en-NZ" sz="1000" dirty="0"/>
                        <a:t>Daniel Crawshay (Transpower)</a:t>
                      </a:r>
                    </a:p>
                  </a:txBody>
                  <a:tcPr/>
                </a:tc>
                <a:tc hMerge="1">
                  <a:txBody>
                    <a:bodyPr/>
                    <a:lstStyle/>
                    <a:p>
                      <a:r>
                        <a:rPr lang="en-NZ" sz="1000"/>
                        <a:t>Daniel Crawshay (Transpower)</a:t>
                      </a:r>
                      <a:endParaRPr lang="en-NZ" sz="1000" dirty="0"/>
                    </a:p>
                  </a:txBody>
                  <a:tcPr/>
                </a:tc>
                <a:tc>
                  <a:txBody>
                    <a:bodyPr/>
                    <a:lstStyle/>
                    <a:p>
                      <a:r>
                        <a:rPr lang="en-NZ" sz="1000" dirty="0"/>
                        <a:t>15 minutes</a:t>
                      </a:r>
                    </a:p>
                  </a:txBody>
                  <a:tcPr/>
                </a:tc>
                <a:extLst>
                  <a:ext uri="{0D108BD9-81ED-4DB2-BD59-A6C34878D82A}">
                    <a16:rowId xmlns:a16="http://schemas.microsoft.com/office/drawing/2014/main" val="1337041473"/>
                  </a:ext>
                </a:extLst>
              </a:tr>
              <a:tr h="239063">
                <a:tc>
                  <a:txBody>
                    <a:bodyPr/>
                    <a:lstStyle/>
                    <a:p>
                      <a:r>
                        <a:rPr lang="en-NZ" sz="1000" dirty="0"/>
                        <a:t>10:00am</a:t>
                      </a:r>
                    </a:p>
                  </a:txBody>
                  <a:tcPr/>
                </a:tc>
                <a:tc>
                  <a:txBody>
                    <a:bodyPr/>
                    <a:lstStyle/>
                    <a:p>
                      <a:r>
                        <a:rPr lang="en-NZ" sz="1000" dirty="0"/>
                        <a:t>Engaging with the industry</a:t>
                      </a:r>
                    </a:p>
                  </a:txBody>
                  <a:tcPr/>
                </a:tc>
                <a:tc gridSpan="2">
                  <a:txBody>
                    <a:bodyPr/>
                    <a:lstStyle/>
                    <a:p>
                      <a:r>
                        <a:rPr lang="en-NZ" sz="1000" dirty="0"/>
                        <a:t>Daniel Crawshay (Transpower)</a:t>
                      </a:r>
                    </a:p>
                  </a:txBody>
                  <a:tcPr/>
                </a:tc>
                <a:tc hMerge="1">
                  <a:txBody>
                    <a:bodyPr/>
                    <a:lstStyle/>
                    <a:p>
                      <a:r>
                        <a:rPr lang="en-NZ" sz="1000" dirty="0"/>
                        <a:t>Daniel Crawshay (Transpower)</a:t>
                      </a:r>
                    </a:p>
                  </a:txBody>
                  <a:tcPr/>
                </a:tc>
                <a:tc>
                  <a:txBody>
                    <a:bodyPr/>
                    <a:lstStyle/>
                    <a:p>
                      <a:r>
                        <a:rPr lang="en-NZ" sz="1000" dirty="0"/>
                        <a:t>10 minutes</a:t>
                      </a:r>
                    </a:p>
                  </a:txBody>
                  <a:tcPr/>
                </a:tc>
                <a:extLst>
                  <a:ext uri="{0D108BD9-81ED-4DB2-BD59-A6C34878D82A}">
                    <a16:rowId xmlns:a16="http://schemas.microsoft.com/office/drawing/2014/main" val="4006767308"/>
                  </a:ext>
                </a:extLst>
              </a:tr>
              <a:tr h="239063">
                <a:tc>
                  <a:txBody>
                    <a:bodyPr/>
                    <a:lstStyle/>
                    <a:p>
                      <a:r>
                        <a:rPr lang="en-NZ" sz="1000" dirty="0"/>
                        <a:t>10:10am</a:t>
                      </a:r>
                    </a:p>
                  </a:txBody>
                  <a:tcPr/>
                </a:tc>
                <a:tc gridSpan="3">
                  <a:txBody>
                    <a:bodyPr/>
                    <a:lstStyle/>
                    <a:p>
                      <a:pPr algn="ctr"/>
                      <a:r>
                        <a:rPr lang="en-NZ" sz="1000" b="1" dirty="0"/>
                        <a:t>Morning Tea</a:t>
                      </a:r>
                    </a:p>
                  </a:txBody>
                  <a:tcPr/>
                </a:tc>
                <a:tc hMerge="1">
                  <a:txBody>
                    <a:bodyPr/>
                    <a:lstStyle/>
                    <a:p>
                      <a:endParaRPr lang="en-NZ"/>
                    </a:p>
                  </a:txBody>
                  <a:tcPr/>
                </a:tc>
                <a:tc hMerge="1">
                  <a:txBody>
                    <a:bodyPr/>
                    <a:lstStyle/>
                    <a:p>
                      <a:endParaRPr lang="en-NZ"/>
                    </a:p>
                  </a:txBody>
                  <a:tcPr/>
                </a:tc>
                <a:tc>
                  <a:txBody>
                    <a:bodyPr/>
                    <a:lstStyle/>
                    <a:p>
                      <a:r>
                        <a:rPr lang="en-NZ" sz="1000" dirty="0"/>
                        <a:t>20 minutes</a:t>
                      </a:r>
                    </a:p>
                  </a:txBody>
                  <a:tcPr/>
                </a:tc>
                <a:extLst>
                  <a:ext uri="{0D108BD9-81ED-4DB2-BD59-A6C34878D82A}">
                    <a16:rowId xmlns:a16="http://schemas.microsoft.com/office/drawing/2014/main" val="1670767681"/>
                  </a:ext>
                </a:extLst>
              </a:tr>
              <a:tr h="239063">
                <a:tc>
                  <a:txBody>
                    <a:bodyPr/>
                    <a:lstStyle/>
                    <a:p>
                      <a:r>
                        <a:rPr lang="en-NZ" sz="1000" dirty="0"/>
                        <a:t>10:30am</a:t>
                      </a:r>
                    </a:p>
                  </a:txBody>
                  <a:tcPr/>
                </a:tc>
                <a:tc>
                  <a:txBody>
                    <a:bodyPr/>
                    <a:lstStyle/>
                    <a:p>
                      <a:r>
                        <a:rPr lang="en-NZ" sz="1000" dirty="0"/>
                        <a:t>Market System Outages</a:t>
                      </a:r>
                    </a:p>
                  </a:txBody>
                  <a:tcPr/>
                </a:tc>
                <a:tc gridSpan="2">
                  <a:txBody>
                    <a:bodyPr/>
                    <a:lstStyle/>
                    <a:p>
                      <a:r>
                        <a:rPr lang="en-NZ" sz="1000" dirty="0"/>
                        <a:t>Phil Yao (Transpower)</a:t>
                      </a:r>
                    </a:p>
                  </a:txBody>
                  <a:tcPr/>
                </a:tc>
                <a:tc hMerge="1">
                  <a:txBody>
                    <a:bodyPr/>
                    <a:lstStyle/>
                    <a:p>
                      <a:r>
                        <a:rPr lang="en-NZ" sz="1000"/>
                        <a:t>Phil Yao (Transpower)</a:t>
                      </a:r>
                      <a:endParaRPr lang="en-NZ" sz="1000" dirty="0"/>
                    </a:p>
                  </a:txBody>
                  <a:tcPr/>
                </a:tc>
                <a:tc>
                  <a:txBody>
                    <a:bodyPr/>
                    <a:lstStyle/>
                    <a:p>
                      <a:r>
                        <a:rPr lang="en-NZ" sz="1000" dirty="0"/>
                        <a:t>15 minutes</a:t>
                      </a:r>
                    </a:p>
                  </a:txBody>
                  <a:tcPr/>
                </a:tc>
                <a:extLst>
                  <a:ext uri="{0D108BD9-81ED-4DB2-BD59-A6C34878D82A}">
                    <a16:rowId xmlns:a16="http://schemas.microsoft.com/office/drawing/2014/main" val="1851397806"/>
                  </a:ext>
                </a:extLst>
              </a:tr>
              <a:tr h="239063">
                <a:tc>
                  <a:txBody>
                    <a:bodyPr/>
                    <a:lstStyle/>
                    <a:p>
                      <a:r>
                        <a:rPr lang="en-NZ" sz="1000" dirty="0"/>
                        <a:t>10:45am</a:t>
                      </a:r>
                    </a:p>
                  </a:txBody>
                  <a:tcPr/>
                </a:tc>
                <a:tc>
                  <a:txBody>
                    <a:bodyPr/>
                    <a:lstStyle/>
                    <a:p>
                      <a:r>
                        <a:rPr lang="en-NZ" sz="1000" dirty="0"/>
                        <a:t>Instantaneous Reserve (IR) deficits</a:t>
                      </a:r>
                    </a:p>
                  </a:txBody>
                  <a:tcPr/>
                </a:tc>
                <a:tc gridSpan="2">
                  <a:txBody>
                    <a:bodyPr/>
                    <a:lstStyle/>
                    <a:p>
                      <a:r>
                        <a:rPr lang="en-NZ" sz="1000" dirty="0"/>
                        <a:t>Murray Henderson (Transpower)</a:t>
                      </a:r>
                    </a:p>
                  </a:txBody>
                  <a:tcPr/>
                </a:tc>
                <a:tc hMerge="1">
                  <a:txBody>
                    <a:bodyPr/>
                    <a:lstStyle/>
                    <a:p>
                      <a:r>
                        <a:rPr lang="en-NZ" sz="1000"/>
                        <a:t>Murray Henderson (Transpower)</a:t>
                      </a:r>
                      <a:endParaRPr lang="en-NZ" sz="1000" dirty="0"/>
                    </a:p>
                  </a:txBody>
                  <a:tcPr/>
                </a:tc>
                <a:tc>
                  <a:txBody>
                    <a:bodyPr/>
                    <a:lstStyle/>
                    <a:p>
                      <a:r>
                        <a:rPr lang="en-NZ" sz="1000" dirty="0"/>
                        <a:t>15 minutes</a:t>
                      </a:r>
                    </a:p>
                  </a:txBody>
                  <a:tcPr/>
                </a:tc>
                <a:extLst>
                  <a:ext uri="{0D108BD9-81ED-4DB2-BD59-A6C34878D82A}">
                    <a16:rowId xmlns:a16="http://schemas.microsoft.com/office/drawing/2014/main" val="2550122816"/>
                  </a:ext>
                </a:extLst>
              </a:tr>
              <a:tr h="239063">
                <a:tc>
                  <a:txBody>
                    <a:bodyPr/>
                    <a:lstStyle/>
                    <a:p>
                      <a:r>
                        <a:rPr lang="en-NZ" sz="1000" dirty="0"/>
                        <a:t>11:00am</a:t>
                      </a:r>
                    </a:p>
                  </a:txBody>
                  <a:tcPr/>
                </a:tc>
                <a:tc>
                  <a:txBody>
                    <a:bodyPr/>
                    <a:lstStyle/>
                    <a:p>
                      <a:r>
                        <a:rPr lang="en-NZ" sz="1000" dirty="0"/>
                        <a:t>High Spring Washer Pricing Situations</a:t>
                      </a:r>
                    </a:p>
                  </a:txBody>
                  <a:tcPr/>
                </a:tc>
                <a:tc gridSpan="2">
                  <a:txBody>
                    <a:bodyPr/>
                    <a:lstStyle/>
                    <a:p>
                      <a:r>
                        <a:rPr lang="en-NZ" sz="1000" dirty="0"/>
                        <a:t>Hamish McKinnon / Duncan Buchanan (Transpower)</a:t>
                      </a:r>
                    </a:p>
                  </a:txBody>
                  <a:tcPr/>
                </a:tc>
                <a:tc hMerge="1">
                  <a:txBody>
                    <a:bodyPr/>
                    <a:lstStyle/>
                    <a:p>
                      <a:r>
                        <a:rPr lang="en-NZ" sz="1000"/>
                        <a:t>Hamish McKinnon (Transpower)</a:t>
                      </a:r>
                    </a:p>
                    <a:p>
                      <a:r>
                        <a:rPr lang="en-NZ" sz="1000"/>
                        <a:t>Duncan Buchanan (Transpower)</a:t>
                      </a:r>
                      <a:endParaRPr lang="en-NZ" sz="1000" dirty="0"/>
                    </a:p>
                  </a:txBody>
                  <a:tcPr/>
                </a:tc>
                <a:tc>
                  <a:txBody>
                    <a:bodyPr/>
                    <a:lstStyle/>
                    <a:p>
                      <a:r>
                        <a:rPr lang="en-NZ" sz="1000" dirty="0"/>
                        <a:t>20 minutes</a:t>
                      </a:r>
                    </a:p>
                  </a:txBody>
                  <a:tcPr/>
                </a:tc>
                <a:extLst>
                  <a:ext uri="{0D108BD9-81ED-4DB2-BD59-A6C34878D82A}">
                    <a16:rowId xmlns:a16="http://schemas.microsoft.com/office/drawing/2014/main" val="4045209715"/>
                  </a:ext>
                </a:extLst>
              </a:tr>
              <a:tr h="239063">
                <a:tc>
                  <a:txBody>
                    <a:bodyPr/>
                    <a:lstStyle/>
                    <a:p>
                      <a:r>
                        <a:rPr lang="en-NZ" sz="1000" dirty="0"/>
                        <a:t>11:20am</a:t>
                      </a:r>
                    </a:p>
                  </a:txBody>
                  <a:tcPr/>
                </a:tc>
                <a:tc>
                  <a:txBody>
                    <a:bodyPr/>
                    <a:lstStyle/>
                    <a:p>
                      <a:r>
                        <a:rPr lang="en-NZ" sz="1000" dirty="0"/>
                        <a:t>Recasting dispatch-lite</a:t>
                      </a:r>
                    </a:p>
                  </a:txBody>
                  <a:tcPr/>
                </a:tc>
                <a:tc gridSpan="2">
                  <a:txBody>
                    <a:bodyPr/>
                    <a:lstStyle/>
                    <a:p>
                      <a:r>
                        <a:rPr lang="en-NZ" sz="1000" dirty="0"/>
                        <a:t>Justin Wood (Electricity Authority)</a:t>
                      </a:r>
                    </a:p>
                  </a:txBody>
                  <a:tcPr/>
                </a:tc>
                <a:tc hMerge="1">
                  <a:txBody>
                    <a:bodyPr/>
                    <a:lstStyle/>
                    <a:p>
                      <a:r>
                        <a:rPr lang="en-NZ" sz="1000"/>
                        <a:t>Justin Wood (Electricity Authority)</a:t>
                      </a:r>
                      <a:endParaRPr lang="en-NZ" sz="1000" dirty="0"/>
                    </a:p>
                  </a:txBody>
                  <a:tcPr/>
                </a:tc>
                <a:tc>
                  <a:txBody>
                    <a:bodyPr/>
                    <a:lstStyle/>
                    <a:p>
                      <a:r>
                        <a:rPr lang="en-NZ" sz="1000" dirty="0"/>
                        <a:t>20 minutes</a:t>
                      </a:r>
                    </a:p>
                  </a:txBody>
                  <a:tcPr/>
                </a:tc>
                <a:extLst>
                  <a:ext uri="{0D108BD9-81ED-4DB2-BD59-A6C34878D82A}">
                    <a16:rowId xmlns:a16="http://schemas.microsoft.com/office/drawing/2014/main" val="2411560688"/>
                  </a:ext>
                </a:extLst>
              </a:tr>
              <a:tr h="239063">
                <a:tc>
                  <a:txBody>
                    <a:bodyPr/>
                    <a:lstStyle/>
                    <a:p>
                      <a:r>
                        <a:rPr lang="en-NZ" sz="1000" dirty="0"/>
                        <a:t>11:40am</a:t>
                      </a:r>
                    </a:p>
                  </a:txBody>
                  <a:tcPr/>
                </a:tc>
                <a:tc>
                  <a:txBody>
                    <a:bodyPr/>
                    <a:lstStyle/>
                    <a:p>
                      <a:r>
                        <a:rPr lang="en-NZ" sz="1000" dirty="0"/>
                        <a:t>Price Error Claims (PEC)</a:t>
                      </a:r>
                    </a:p>
                  </a:txBody>
                  <a:tcPr/>
                </a:tc>
                <a:tc gridSpan="2">
                  <a:txBody>
                    <a:bodyPr/>
                    <a:lstStyle/>
                    <a:p>
                      <a:r>
                        <a:rPr lang="en-NZ" sz="1000" dirty="0"/>
                        <a:t>Murray Henderson (Transpower)</a:t>
                      </a:r>
                    </a:p>
                  </a:txBody>
                  <a:tcPr/>
                </a:tc>
                <a:tc hMerge="1">
                  <a:txBody>
                    <a:bodyPr/>
                    <a:lstStyle/>
                    <a:p>
                      <a:r>
                        <a:rPr lang="en-NZ" sz="1000"/>
                        <a:t>Murray Henderson (Transpower)</a:t>
                      </a:r>
                      <a:endParaRPr lang="en-NZ" sz="1000" dirty="0"/>
                    </a:p>
                  </a:txBody>
                  <a:tcPr/>
                </a:tc>
                <a:tc>
                  <a:txBody>
                    <a:bodyPr/>
                    <a:lstStyle/>
                    <a:p>
                      <a:r>
                        <a:rPr lang="en-NZ" sz="1000" dirty="0"/>
                        <a:t>15 minutes</a:t>
                      </a:r>
                    </a:p>
                  </a:txBody>
                  <a:tcPr/>
                </a:tc>
                <a:extLst>
                  <a:ext uri="{0D108BD9-81ED-4DB2-BD59-A6C34878D82A}">
                    <a16:rowId xmlns:a16="http://schemas.microsoft.com/office/drawing/2014/main" val="2468002634"/>
                  </a:ext>
                </a:extLst>
              </a:tr>
              <a:tr h="239063">
                <a:tc>
                  <a:txBody>
                    <a:bodyPr/>
                    <a:lstStyle/>
                    <a:p>
                      <a:r>
                        <a:rPr lang="en-NZ" sz="1000" dirty="0"/>
                        <a:t>11:55pm</a:t>
                      </a:r>
                    </a:p>
                  </a:txBody>
                  <a:tcPr/>
                </a:tc>
                <a:tc>
                  <a:txBody>
                    <a:bodyPr/>
                    <a:lstStyle/>
                    <a:p>
                      <a:r>
                        <a:rPr lang="en-NZ" sz="1000" dirty="0"/>
                        <a:t>Questions from the floor and wrap up</a:t>
                      </a:r>
                    </a:p>
                  </a:txBody>
                  <a:tcPr/>
                </a:tc>
                <a:tc gridSpan="2">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000" dirty="0"/>
                        <a:t>Daniel Crawshay &amp;  Murray Henderson (Transpower)</a:t>
                      </a:r>
                    </a:p>
                    <a:p>
                      <a:pPr marL="0" marR="0" lvl="0" indent="0" algn="l" defTabSz="457200" rtl="0" eaLnBrk="1" fontAlgn="auto" latinLnBrk="0" hangingPunct="1">
                        <a:lnSpc>
                          <a:spcPct val="100000"/>
                        </a:lnSpc>
                        <a:spcBef>
                          <a:spcPts val="0"/>
                        </a:spcBef>
                        <a:spcAft>
                          <a:spcPts val="0"/>
                        </a:spcAft>
                        <a:buClrTx/>
                        <a:buSzTx/>
                        <a:buFontTx/>
                        <a:buNone/>
                        <a:tabLst/>
                        <a:defRPr/>
                      </a:pPr>
                      <a:r>
                        <a:rPr lang="en-NZ" sz="1000" dirty="0"/>
                        <a:t>Justin Wood &amp; Tim Street (Electricity Authority)</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NZ" sz="1000" dirty="0"/>
                        <a:t>Daniel Crawshay &amp;  Murray Henderson (Transpower)</a:t>
                      </a:r>
                    </a:p>
                    <a:p>
                      <a:pPr marL="0" marR="0" lvl="0" indent="0" algn="l" defTabSz="457200" rtl="0" eaLnBrk="1" fontAlgn="auto" latinLnBrk="0" hangingPunct="1">
                        <a:lnSpc>
                          <a:spcPct val="100000"/>
                        </a:lnSpc>
                        <a:spcBef>
                          <a:spcPts val="0"/>
                        </a:spcBef>
                        <a:spcAft>
                          <a:spcPts val="0"/>
                        </a:spcAft>
                        <a:buClrTx/>
                        <a:buSzTx/>
                        <a:buFontTx/>
                        <a:buNone/>
                        <a:tabLst/>
                        <a:defRPr/>
                      </a:pPr>
                      <a:r>
                        <a:rPr lang="en-NZ" sz="1000" dirty="0"/>
                        <a:t>Justin Wood &amp; Tim Street (Electricity Authority)</a:t>
                      </a:r>
                    </a:p>
                  </a:txBody>
                  <a:tcPr/>
                </a:tc>
                <a:tc>
                  <a:txBody>
                    <a:bodyPr/>
                    <a:lstStyle/>
                    <a:p>
                      <a:r>
                        <a:rPr lang="en-NZ" sz="1000" dirty="0"/>
                        <a:t>20 minutes</a:t>
                      </a:r>
                    </a:p>
                  </a:txBody>
                  <a:tcPr/>
                </a:tc>
                <a:extLst>
                  <a:ext uri="{0D108BD9-81ED-4DB2-BD59-A6C34878D82A}">
                    <a16:rowId xmlns:a16="http://schemas.microsoft.com/office/drawing/2014/main" val="1029759188"/>
                  </a:ext>
                </a:extLst>
              </a:tr>
              <a:tr h="239063">
                <a:tc>
                  <a:txBody>
                    <a:bodyPr/>
                    <a:lstStyle/>
                    <a:p>
                      <a:r>
                        <a:rPr lang="en-NZ" sz="1000" dirty="0"/>
                        <a:t>12:15pm</a:t>
                      </a:r>
                    </a:p>
                  </a:txBody>
                  <a:tcPr/>
                </a:tc>
                <a:tc gridSpan="3">
                  <a:txBody>
                    <a:bodyPr/>
                    <a:lstStyle/>
                    <a:p>
                      <a:pPr algn="l"/>
                      <a:r>
                        <a:rPr lang="en-NZ" sz="1000" b="1" dirty="0"/>
                        <a:t>                                                                                   Light Lunch and End</a:t>
                      </a:r>
                    </a:p>
                  </a:txBody>
                  <a:tcPr/>
                </a:tc>
                <a:tc hMerge="1">
                  <a:txBody>
                    <a:bodyPr/>
                    <a:lstStyle/>
                    <a:p>
                      <a:endParaRPr lang="en-NZ"/>
                    </a:p>
                  </a:txBody>
                  <a:tcPr/>
                </a:tc>
                <a:tc hMerge="1">
                  <a:txBody>
                    <a:bodyPr/>
                    <a:lstStyle/>
                    <a:p>
                      <a:endParaRPr lang="en-NZ" sz="1050" dirty="0"/>
                    </a:p>
                  </a:txBody>
                  <a:tcPr/>
                </a:tc>
                <a:tc>
                  <a:txBody>
                    <a:bodyPr/>
                    <a:lstStyle/>
                    <a:p>
                      <a:endParaRPr lang="en-NZ" sz="1000" dirty="0"/>
                    </a:p>
                  </a:txBody>
                  <a:tcPr/>
                </a:tc>
                <a:extLst>
                  <a:ext uri="{0D108BD9-81ED-4DB2-BD59-A6C34878D82A}">
                    <a16:rowId xmlns:a16="http://schemas.microsoft.com/office/drawing/2014/main" val="700754038"/>
                  </a:ext>
                </a:extLst>
              </a:tr>
            </a:tbl>
          </a:graphicData>
        </a:graphic>
      </p:graphicFrame>
      <p:sp>
        <p:nvSpPr>
          <p:cNvPr id="3" name="Slide Number Placeholder 2">
            <a:extLst>
              <a:ext uri="{FF2B5EF4-FFF2-40B4-BE49-F238E27FC236}">
                <a16:creationId xmlns:a16="http://schemas.microsoft.com/office/drawing/2014/main" id="{C1C38AC6-768E-44E4-91A0-5ECCE4AA4AD0}"/>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05A4D69D-FD1D-4D0A-859A-A5336E58E6E2}"/>
              </a:ext>
            </a:extLst>
          </p:cNvPr>
          <p:cNvSpPr>
            <a:spLocks noGrp="1"/>
          </p:cNvSpPr>
          <p:nvPr>
            <p:ph type="title"/>
          </p:nvPr>
        </p:nvSpPr>
        <p:spPr>
          <a:xfrm>
            <a:off x="372893" y="79201"/>
            <a:ext cx="8229600" cy="824733"/>
          </a:xfrm>
        </p:spPr>
        <p:txBody>
          <a:bodyPr/>
          <a:lstStyle/>
          <a:p>
            <a:r>
              <a:rPr lang="en-NZ" dirty="0"/>
              <a:t>Agenda</a:t>
            </a:r>
          </a:p>
        </p:txBody>
      </p:sp>
    </p:spTree>
    <p:extLst>
      <p:ext uri="{BB962C8B-B14F-4D97-AF65-F5344CB8AC3E}">
        <p14:creationId xmlns:p14="http://schemas.microsoft.com/office/powerpoint/2010/main" val="35360371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45E7038-8957-4F75-9039-C64B4652141C}"/>
              </a:ext>
            </a:extLst>
          </p:cNvPr>
          <p:cNvSpPr>
            <a:spLocks noGrp="1"/>
          </p:cNvSpPr>
          <p:nvPr>
            <p:ph type="sldNum" sz="quarter" idx="4"/>
          </p:nvPr>
        </p:nvSpPr>
        <p:spPr/>
        <p:txBody>
          <a:bodyPr/>
          <a:lstStyle/>
          <a:p>
            <a:pPr algn="l"/>
            <a:fld id="{3BD45740-F50A-F448-96F6-026F0EEFDD73}" type="slidenum">
              <a:rPr lang="en-US" smtClean="0"/>
              <a:pPr algn="l"/>
              <a:t>20</a:t>
            </a:fld>
            <a:endParaRPr lang="en-US" dirty="0"/>
          </a:p>
        </p:txBody>
      </p:sp>
      <p:sp>
        <p:nvSpPr>
          <p:cNvPr id="4" name="Title 3">
            <a:extLst>
              <a:ext uri="{FF2B5EF4-FFF2-40B4-BE49-F238E27FC236}">
                <a16:creationId xmlns:a16="http://schemas.microsoft.com/office/drawing/2014/main" id="{BEBB9F53-08CB-4895-830A-952A53284E0B}"/>
              </a:ext>
            </a:extLst>
          </p:cNvPr>
          <p:cNvSpPr>
            <a:spLocks noGrp="1"/>
          </p:cNvSpPr>
          <p:nvPr>
            <p:ph type="title"/>
          </p:nvPr>
        </p:nvSpPr>
        <p:spPr>
          <a:xfrm>
            <a:off x="411804" y="98656"/>
            <a:ext cx="8229600" cy="824733"/>
          </a:xfrm>
        </p:spPr>
        <p:txBody>
          <a:bodyPr/>
          <a:lstStyle/>
          <a:p>
            <a:pPr algn="ctr"/>
            <a:r>
              <a:rPr lang="en-NZ" sz="3600" dirty="0"/>
              <a:t>Programme Approach to RTP</a:t>
            </a:r>
          </a:p>
        </p:txBody>
      </p:sp>
      <p:pic>
        <p:nvPicPr>
          <p:cNvPr id="6" name="Picture 5">
            <a:extLst>
              <a:ext uri="{FF2B5EF4-FFF2-40B4-BE49-F238E27FC236}">
                <a16:creationId xmlns:a16="http://schemas.microsoft.com/office/drawing/2014/main" id="{7DFC8D5F-D09C-4F40-98E0-75849061F5E2}"/>
              </a:ext>
            </a:extLst>
          </p:cNvPr>
          <p:cNvPicPr>
            <a:picLocks noChangeAspect="1"/>
          </p:cNvPicPr>
          <p:nvPr/>
        </p:nvPicPr>
        <p:blipFill>
          <a:blip r:embed="rId3"/>
          <a:stretch>
            <a:fillRect/>
          </a:stretch>
        </p:blipFill>
        <p:spPr>
          <a:xfrm>
            <a:off x="1398872" y="753456"/>
            <a:ext cx="6315061" cy="3806374"/>
          </a:xfrm>
          <a:prstGeom prst="rect">
            <a:avLst/>
          </a:prstGeom>
        </p:spPr>
      </p:pic>
    </p:spTree>
    <p:extLst>
      <p:ext uri="{BB962C8B-B14F-4D97-AF65-F5344CB8AC3E}">
        <p14:creationId xmlns:p14="http://schemas.microsoft.com/office/powerpoint/2010/main" val="2216851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6253"/>
            <a:ext cx="8229600" cy="577515"/>
          </a:xfrm>
          <a:noFill/>
        </p:spPr>
        <p:txBody>
          <a:bodyPr/>
          <a:lstStyle/>
          <a:p>
            <a:pPr algn="ctr"/>
            <a:r>
              <a:rPr lang="en-NZ" sz="3600" dirty="0"/>
              <a:t>Project Timelines</a:t>
            </a:r>
          </a:p>
        </p:txBody>
      </p:sp>
      <p:pic>
        <p:nvPicPr>
          <p:cNvPr id="5" name="Content Placeholder 3">
            <a:extLst>
              <a:ext uri="{FF2B5EF4-FFF2-40B4-BE49-F238E27FC236}">
                <a16:creationId xmlns:a16="http://schemas.microsoft.com/office/drawing/2014/main" id="{8B7D5714-B515-49A7-A37F-CBD39D39B760}"/>
              </a:ext>
            </a:extLst>
          </p:cNvPr>
          <p:cNvPicPr>
            <a:picLocks noGrp="1" noChangeAspect="1"/>
          </p:cNvPicPr>
          <p:nvPr>
            <p:ph idx="1"/>
          </p:nvPr>
        </p:nvPicPr>
        <p:blipFill>
          <a:blip r:embed="rId3"/>
          <a:stretch>
            <a:fillRect/>
          </a:stretch>
        </p:blipFill>
        <p:spPr>
          <a:xfrm>
            <a:off x="457201" y="663172"/>
            <a:ext cx="7868652" cy="3867033"/>
          </a:xfrm>
          <a:prstGeom prst="rect">
            <a:avLst/>
          </a:prstGeom>
        </p:spPr>
      </p:pic>
    </p:spTree>
    <p:extLst>
      <p:ext uri="{BB962C8B-B14F-4D97-AF65-F5344CB8AC3E}">
        <p14:creationId xmlns:p14="http://schemas.microsoft.com/office/powerpoint/2010/main" val="39979051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B407C45-7475-4068-BF40-CA45DCC43F37}"/>
              </a:ext>
            </a:extLst>
          </p:cNvPr>
          <p:cNvSpPr>
            <a:spLocks noGrp="1"/>
          </p:cNvSpPr>
          <p:nvPr>
            <p:ph type="sldNum" sz="quarter" idx="4"/>
          </p:nvPr>
        </p:nvSpPr>
        <p:spPr/>
        <p:txBody>
          <a:bodyPr/>
          <a:lstStyle/>
          <a:p>
            <a:pPr algn="l"/>
            <a:fld id="{3BD45740-F50A-F448-96F6-026F0EEFDD73}" type="slidenum">
              <a:rPr lang="en-US" smtClean="0"/>
              <a:pPr algn="l"/>
              <a:t>22</a:t>
            </a:fld>
            <a:endParaRPr lang="en-US" dirty="0"/>
          </a:p>
        </p:txBody>
      </p:sp>
      <p:sp>
        <p:nvSpPr>
          <p:cNvPr id="4" name="Title 3">
            <a:extLst>
              <a:ext uri="{FF2B5EF4-FFF2-40B4-BE49-F238E27FC236}">
                <a16:creationId xmlns:a16="http://schemas.microsoft.com/office/drawing/2014/main" id="{4516C8FA-20C0-41AB-BA7A-AA6B6DED927C}"/>
              </a:ext>
            </a:extLst>
          </p:cNvPr>
          <p:cNvSpPr>
            <a:spLocks noGrp="1"/>
          </p:cNvSpPr>
          <p:nvPr>
            <p:ph type="title"/>
          </p:nvPr>
        </p:nvSpPr>
        <p:spPr/>
        <p:txBody>
          <a:bodyPr/>
          <a:lstStyle/>
          <a:p>
            <a:pPr algn="ctr"/>
            <a:r>
              <a:rPr lang="en-NZ" sz="3600" dirty="0"/>
              <a:t>Market Design Summary</a:t>
            </a:r>
          </a:p>
        </p:txBody>
      </p:sp>
      <p:sp>
        <p:nvSpPr>
          <p:cNvPr id="6" name="Content Placeholder 5">
            <a:extLst>
              <a:ext uri="{FF2B5EF4-FFF2-40B4-BE49-F238E27FC236}">
                <a16:creationId xmlns:a16="http://schemas.microsoft.com/office/drawing/2014/main" id="{BBA5F13C-1008-4670-A9C8-EA3A271B59A6}"/>
              </a:ext>
            </a:extLst>
          </p:cNvPr>
          <p:cNvSpPr>
            <a:spLocks noGrp="1"/>
          </p:cNvSpPr>
          <p:nvPr>
            <p:ph idx="1"/>
          </p:nvPr>
        </p:nvSpPr>
        <p:spPr/>
        <p:txBody>
          <a:bodyPr/>
          <a:lstStyle/>
          <a:p>
            <a:pPr marL="285750" indent="-285750">
              <a:buFont typeface="Arial" panose="020B0604020202020204" pitchFamily="34" charset="0"/>
              <a:buChar char="•"/>
            </a:pPr>
            <a:r>
              <a:rPr lang="en-NZ" dirty="0"/>
              <a:t>Significant effort in the design to date</a:t>
            </a:r>
          </a:p>
          <a:p>
            <a:pPr marL="285750" indent="-285750">
              <a:buFont typeface="Arial" panose="020B0604020202020204" pitchFamily="34" charset="0"/>
              <a:buChar char="•"/>
            </a:pPr>
            <a:r>
              <a:rPr lang="en-NZ" dirty="0"/>
              <a:t>Confidence in the approach being taken</a:t>
            </a:r>
          </a:p>
          <a:p>
            <a:pPr marL="285750" indent="-285750">
              <a:buFont typeface="Arial" panose="020B0604020202020204" pitchFamily="34" charset="0"/>
              <a:buChar char="•"/>
            </a:pPr>
            <a:r>
              <a:rPr lang="en-NZ" dirty="0"/>
              <a:t>Expect there to be issues identified as the project progresses</a:t>
            </a:r>
          </a:p>
          <a:p>
            <a:pPr marL="285750" indent="-285750">
              <a:buFont typeface="Arial" panose="020B0604020202020204" pitchFamily="34" charset="0"/>
              <a:buChar char="•"/>
            </a:pPr>
            <a:r>
              <a:rPr lang="en-NZ" dirty="0"/>
              <a:t>Will be engaging with industry</a:t>
            </a:r>
          </a:p>
          <a:p>
            <a:pPr marL="285750" indent="-285750">
              <a:buFont typeface="Arial" panose="020B0604020202020204" pitchFamily="34" charset="0"/>
              <a:buChar char="•"/>
            </a:pPr>
            <a:r>
              <a:rPr lang="en-NZ" dirty="0"/>
              <a:t>Accept there will need to be flexibility and possibly revision</a:t>
            </a:r>
          </a:p>
          <a:p>
            <a:pPr marL="285750" indent="-285750">
              <a:buFont typeface="Arial" panose="020B0604020202020204" pitchFamily="34" charset="0"/>
              <a:buChar char="•"/>
            </a:pPr>
            <a:r>
              <a:rPr lang="en-NZ" dirty="0"/>
              <a:t>The best way forward will be progressed</a:t>
            </a:r>
          </a:p>
          <a:p>
            <a:endParaRPr lang="en-NZ" dirty="0"/>
          </a:p>
        </p:txBody>
      </p:sp>
    </p:spTree>
    <p:extLst>
      <p:ext uri="{BB962C8B-B14F-4D97-AF65-F5344CB8AC3E}">
        <p14:creationId xmlns:p14="http://schemas.microsoft.com/office/powerpoint/2010/main" val="28538658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77EF-0E91-4A95-A4C3-87A6583E9B8C}"/>
              </a:ext>
            </a:extLst>
          </p:cNvPr>
          <p:cNvSpPr>
            <a:spLocks noGrp="1"/>
          </p:cNvSpPr>
          <p:nvPr>
            <p:ph type="ctrTitle"/>
          </p:nvPr>
        </p:nvSpPr>
        <p:spPr/>
        <p:txBody>
          <a:bodyPr/>
          <a:lstStyle/>
          <a:p>
            <a:r>
              <a:rPr lang="en-NZ" dirty="0"/>
              <a:t>Engaging with Industry</a:t>
            </a:r>
          </a:p>
        </p:txBody>
      </p:sp>
      <p:sp>
        <p:nvSpPr>
          <p:cNvPr id="5" name="Text Placeholder 4">
            <a:extLst>
              <a:ext uri="{FF2B5EF4-FFF2-40B4-BE49-F238E27FC236}">
                <a16:creationId xmlns:a16="http://schemas.microsoft.com/office/drawing/2014/main" id="{4AB1F4B8-88CC-4892-9264-F8DED6C2E691}"/>
              </a:ext>
            </a:extLst>
          </p:cNvPr>
          <p:cNvSpPr>
            <a:spLocks noGrp="1"/>
          </p:cNvSpPr>
          <p:nvPr>
            <p:ph type="body" idx="15"/>
          </p:nvPr>
        </p:nvSpPr>
        <p:spPr>
          <a:xfrm>
            <a:off x="450867" y="2303752"/>
            <a:ext cx="2735095" cy="334836"/>
          </a:xfrm>
        </p:spPr>
        <p:txBody>
          <a:bodyPr/>
          <a:lstStyle/>
          <a:p>
            <a:r>
              <a:rPr lang="en-NZ" sz="1400" b="1" dirty="0"/>
              <a:t>Presenter : Daniel Crawshay</a:t>
            </a:r>
          </a:p>
        </p:txBody>
      </p:sp>
    </p:spTree>
    <p:extLst>
      <p:ext uri="{BB962C8B-B14F-4D97-AF65-F5344CB8AC3E}">
        <p14:creationId xmlns:p14="http://schemas.microsoft.com/office/powerpoint/2010/main" val="1494237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B77706-8FF2-4431-92CA-F926D7BAFB03}"/>
              </a:ext>
            </a:extLst>
          </p:cNvPr>
          <p:cNvSpPr>
            <a:spLocks noGrp="1"/>
          </p:cNvSpPr>
          <p:nvPr>
            <p:ph type="sldNum" sz="quarter" idx="4"/>
          </p:nvPr>
        </p:nvSpPr>
        <p:spPr/>
        <p:txBody>
          <a:bodyPr/>
          <a:lstStyle/>
          <a:p>
            <a:pPr algn="l"/>
            <a:fld id="{3BD45740-F50A-F448-96F6-026F0EEFDD73}" type="slidenum">
              <a:rPr lang="en-US" smtClean="0"/>
              <a:pPr algn="l"/>
              <a:t>24</a:t>
            </a:fld>
            <a:endParaRPr lang="en-US" dirty="0"/>
          </a:p>
        </p:txBody>
      </p:sp>
      <p:sp>
        <p:nvSpPr>
          <p:cNvPr id="4" name="Title 3">
            <a:extLst>
              <a:ext uri="{FF2B5EF4-FFF2-40B4-BE49-F238E27FC236}">
                <a16:creationId xmlns:a16="http://schemas.microsoft.com/office/drawing/2014/main" id="{EB2B2FB5-8889-43A7-AA3F-BC33033CC77E}"/>
              </a:ext>
            </a:extLst>
          </p:cNvPr>
          <p:cNvSpPr>
            <a:spLocks noGrp="1"/>
          </p:cNvSpPr>
          <p:nvPr>
            <p:ph type="title"/>
          </p:nvPr>
        </p:nvSpPr>
        <p:spPr>
          <a:xfrm>
            <a:off x="457200" y="23907"/>
            <a:ext cx="8229600" cy="824733"/>
          </a:xfrm>
        </p:spPr>
        <p:txBody>
          <a:bodyPr/>
          <a:lstStyle/>
          <a:p>
            <a:pPr algn="ctr"/>
            <a:r>
              <a:rPr lang="en-NZ" sz="3600" dirty="0"/>
              <a:t>Engaging with Industry</a:t>
            </a:r>
          </a:p>
        </p:txBody>
      </p:sp>
      <p:sp>
        <p:nvSpPr>
          <p:cNvPr id="5" name="Content Placeholder 4">
            <a:extLst>
              <a:ext uri="{FF2B5EF4-FFF2-40B4-BE49-F238E27FC236}">
                <a16:creationId xmlns:a16="http://schemas.microsoft.com/office/drawing/2014/main" id="{B395900D-E97F-46BC-A509-8C7EBF46D625}"/>
              </a:ext>
            </a:extLst>
          </p:cNvPr>
          <p:cNvSpPr>
            <a:spLocks noGrp="1"/>
          </p:cNvSpPr>
          <p:nvPr>
            <p:ph idx="1"/>
          </p:nvPr>
        </p:nvSpPr>
        <p:spPr>
          <a:xfrm>
            <a:off x="457200" y="991402"/>
            <a:ext cx="8229600" cy="3603233"/>
          </a:xfrm>
        </p:spPr>
        <p:txBody>
          <a:bodyPr>
            <a:normAutofit fontScale="77500" lnSpcReduction="20000"/>
          </a:bodyPr>
          <a:lstStyle/>
          <a:p>
            <a:pPr>
              <a:spcAft>
                <a:spcPts val="0"/>
              </a:spcAft>
            </a:pPr>
            <a:r>
              <a:rPr lang="en-NZ" sz="2200" b="1" dirty="0"/>
              <a:t>How would you prefer to be kept involved in the Real Time Pricing project?</a:t>
            </a:r>
          </a:p>
          <a:p>
            <a:pPr>
              <a:spcAft>
                <a:spcPts val="0"/>
              </a:spcAft>
            </a:pPr>
            <a:r>
              <a:rPr lang="en-NZ" sz="2200" b="1" dirty="0"/>
              <a:t>Our ideas include:</a:t>
            </a:r>
          </a:p>
          <a:p>
            <a:pPr marL="285750" indent="-285750">
              <a:spcAft>
                <a:spcPts val="0"/>
              </a:spcAft>
              <a:buFont typeface="Arial" panose="020B0604020202020204" pitchFamily="34" charset="0"/>
              <a:buChar char="•"/>
            </a:pPr>
            <a:r>
              <a:rPr lang="en-NZ" sz="1900" dirty="0"/>
              <a:t>Something Similar to the Reserves and Frequency Management (RFM) programme and the National Market for Instantaneous reserves (NMIR) project</a:t>
            </a:r>
          </a:p>
          <a:p>
            <a:pPr marL="685350" lvl="1">
              <a:spcAft>
                <a:spcPts val="0"/>
              </a:spcAft>
              <a:buFont typeface="Arial" panose="020B0604020202020204" pitchFamily="34" charset="0"/>
              <a:buChar char="•"/>
            </a:pPr>
            <a:r>
              <a:rPr lang="en-NZ" sz="1400" dirty="0"/>
              <a:t>Six Monthly all of industry briefings – possibly part of the Transpower customer briefings</a:t>
            </a:r>
          </a:p>
          <a:p>
            <a:pPr marL="685350" lvl="1">
              <a:spcAft>
                <a:spcPts val="0"/>
              </a:spcAft>
              <a:buFont typeface="Arial" panose="020B0604020202020204" pitchFamily="34" charset="0"/>
              <a:buChar char="•"/>
            </a:pPr>
            <a:r>
              <a:rPr lang="en-NZ" sz="1400" dirty="0"/>
              <a:t>An industry engagement group of keenly interested industry representatives, called as and when needed or useful</a:t>
            </a:r>
          </a:p>
          <a:p>
            <a:pPr marL="285750" indent="-285750">
              <a:spcAft>
                <a:spcPts val="0"/>
              </a:spcAft>
              <a:buFont typeface="Arial" panose="020B0604020202020204" pitchFamily="34" charset="0"/>
              <a:buChar char="•"/>
            </a:pPr>
            <a:r>
              <a:rPr lang="en-NZ" sz="1900" dirty="0"/>
              <a:t>Publication of case studies and worked examples – i.e. how specific events would be expected to play out under Real Time Pricing</a:t>
            </a:r>
            <a:endParaRPr lang="en-NZ" sz="1600" dirty="0"/>
          </a:p>
          <a:p>
            <a:pPr marL="285750" indent="-285750">
              <a:spcAft>
                <a:spcPts val="0"/>
              </a:spcAft>
              <a:buFont typeface="Arial" panose="020B0604020202020204" pitchFamily="34" charset="0"/>
              <a:buChar char="•"/>
            </a:pPr>
            <a:r>
              <a:rPr lang="en-NZ" sz="1900" dirty="0"/>
              <a:t>Publication of information and regular progress on the system operator and/or Electricity Authority websites.</a:t>
            </a:r>
          </a:p>
          <a:p>
            <a:pPr marL="285750" indent="-285750">
              <a:spcAft>
                <a:spcPts val="0"/>
              </a:spcAft>
              <a:buFont typeface="Arial" panose="020B0604020202020204" pitchFamily="34" charset="0"/>
              <a:buChar char="•"/>
            </a:pPr>
            <a:r>
              <a:rPr lang="en-NZ" sz="1900" dirty="0"/>
              <a:t>Any other ideas?  Will take these onboard at the end of the session.</a:t>
            </a:r>
          </a:p>
        </p:txBody>
      </p:sp>
    </p:spTree>
    <p:extLst>
      <p:ext uri="{BB962C8B-B14F-4D97-AF65-F5344CB8AC3E}">
        <p14:creationId xmlns:p14="http://schemas.microsoft.com/office/powerpoint/2010/main" val="42003239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77EF-0E91-4A95-A4C3-87A6583E9B8C}"/>
              </a:ext>
            </a:extLst>
          </p:cNvPr>
          <p:cNvSpPr>
            <a:spLocks noGrp="1"/>
          </p:cNvSpPr>
          <p:nvPr>
            <p:ph type="ctrTitle"/>
          </p:nvPr>
        </p:nvSpPr>
        <p:spPr/>
        <p:txBody>
          <a:bodyPr/>
          <a:lstStyle/>
          <a:p>
            <a:r>
              <a:rPr lang="en-NZ" dirty="0"/>
              <a:t>Market System Outages</a:t>
            </a:r>
          </a:p>
        </p:txBody>
      </p:sp>
      <p:sp>
        <p:nvSpPr>
          <p:cNvPr id="5" name="Text Placeholder 4">
            <a:extLst>
              <a:ext uri="{FF2B5EF4-FFF2-40B4-BE49-F238E27FC236}">
                <a16:creationId xmlns:a16="http://schemas.microsoft.com/office/drawing/2014/main" id="{4AB1F4B8-88CC-4892-9264-F8DED6C2E691}"/>
              </a:ext>
            </a:extLst>
          </p:cNvPr>
          <p:cNvSpPr>
            <a:spLocks noGrp="1"/>
          </p:cNvSpPr>
          <p:nvPr>
            <p:ph type="body" idx="15"/>
          </p:nvPr>
        </p:nvSpPr>
        <p:spPr>
          <a:xfrm>
            <a:off x="450867" y="2471170"/>
            <a:ext cx="2735095" cy="334836"/>
          </a:xfrm>
        </p:spPr>
        <p:txBody>
          <a:bodyPr/>
          <a:lstStyle/>
          <a:p>
            <a:r>
              <a:rPr lang="en-NZ" sz="1400" b="1" dirty="0"/>
              <a:t>Presenter : Phil Yao</a:t>
            </a:r>
          </a:p>
        </p:txBody>
      </p:sp>
    </p:spTree>
    <p:extLst>
      <p:ext uri="{BB962C8B-B14F-4D97-AF65-F5344CB8AC3E}">
        <p14:creationId xmlns:p14="http://schemas.microsoft.com/office/powerpoint/2010/main" val="6522133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946799" y="1159520"/>
            <a:ext cx="7865361" cy="3228125"/>
          </a:xfrm>
        </p:spPr>
        <p:txBody>
          <a:bodyPr>
            <a:normAutofit fontScale="32500" lnSpcReduction="20000"/>
          </a:bodyPr>
          <a:lstStyle/>
          <a:p>
            <a:pPr>
              <a:lnSpc>
                <a:spcPct val="120000"/>
              </a:lnSpc>
            </a:pPr>
            <a:r>
              <a:rPr lang="en-NZ" sz="4900" dirty="0"/>
              <a:t>Section 3.107 Proposed approach when there is a Market System (MS) outage</a:t>
            </a:r>
          </a:p>
          <a:p>
            <a:pPr marL="285750" indent="-285750">
              <a:lnSpc>
                <a:spcPct val="120000"/>
              </a:lnSpc>
              <a:buFont typeface="Arial" panose="020B0604020202020204" pitchFamily="34" charset="0"/>
              <a:buChar char="•"/>
            </a:pPr>
            <a:r>
              <a:rPr lang="en-NZ" sz="4300" dirty="0"/>
              <a:t>the last published dispatch price would stand until the end of the trading period,</a:t>
            </a:r>
          </a:p>
          <a:p>
            <a:pPr marL="285750" indent="-285750">
              <a:lnSpc>
                <a:spcPct val="120000"/>
              </a:lnSpc>
              <a:buFont typeface="Arial" panose="020B0604020202020204" pitchFamily="34" charset="0"/>
              <a:buChar char="•"/>
            </a:pPr>
            <a:r>
              <a:rPr lang="en-NZ" sz="4300" dirty="0"/>
              <a:t>if a dispatch price is not published at the beginning of a trading period, the latest price from the PRS for the trading period would apply.</a:t>
            </a:r>
          </a:p>
          <a:p>
            <a:pPr>
              <a:lnSpc>
                <a:spcPct val="120000"/>
              </a:lnSpc>
            </a:pPr>
            <a:r>
              <a:rPr lang="en-NZ" sz="4900" dirty="0"/>
              <a:t>Q20. Do you agree with the proposed treatment of spot prices during MS outages? If not, please explain your reasoning.</a:t>
            </a:r>
          </a:p>
          <a:p>
            <a:pPr marL="285750" indent="-285750">
              <a:lnSpc>
                <a:spcPct val="120000"/>
              </a:lnSpc>
              <a:buFont typeface="Arial" panose="020B0604020202020204" pitchFamily="34" charset="0"/>
              <a:buChar char="•"/>
            </a:pPr>
            <a:r>
              <a:rPr lang="en-NZ" sz="4300" dirty="0"/>
              <a:t>Yes </a:t>
            </a:r>
          </a:p>
          <a:p>
            <a:pPr marL="685350" lvl="1">
              <a:lnSpc>
                <a:spcPct val="120000"/>
              </a:lnSpc>
              <a:buFont typeface="Arial" panose="020B0604020202020204" pitchFamily="34" charset="0"/>
              <a:buChar char="•"/>
            </a:pPr>
            <a:r>
              <a:rPr lang="en-NZ" sz="4300" i="1" dirty="0"/>
              <a:t>……there does not seem to be any other practical alternative…………</a:t>
            </a:r>
          </a:p>
          <a:p>
            <a:pPr marL="685350" lvl="1">
              <a:lnSpc>
                <a:spcPct val="120000"/>
              </a:lnSpc>
              <a:buFont typeface="Arial" panose="020B0604020202020204" pitchFamily="34" charset="0"/>
              <a:buChar char="•"/>
            </a:pPr>
            <a:r>
              <a:rPr lang="en-NZ" sz="4300" i="1" dirty="0"/>
              <a:t>……cannot think of a better method……….. </a:t>
            </a:r>
          </a:p>
          <a:p>
            <a:pPr marL="285750" indent="-285750">
              <a:lnSpc>
                <a:spcPct val="120000"/>
              </a:lnSpc>
              <a:buFont typeface="Arial" panose="020B0604020202020204" pitchFamily="34" charset="0"/>
              <a:buChar char="•"/>
            </a:pPr>
            <a:r>
              <a:rPr lang="en-NZ" sz="4300" dirty="0"/>
              <a:t>but recommend further work</a:t>
            </a:r>
          </a:p>
        </p:txBody>
      </p:sp>
      <p:sp>
        <p:nvSpPr>
          <p:cNvPr id="3" name="Title 2"/>
          <p:cNvSpPr>
            <a:spLocks noGrp="1"/>
          </p:cNvSpPr>
          <p:nvPr>
            <p:ph type="title"/>
          </p:nvPr>
        </p:nvSpPr>
        <p:spPr>
          <a:noFill/>
        </p:spPr>
        <p:txBody>
          <a:bodyPr/>
          <a:lstStyle/>
          <a:p>
            <a:r>
              <a:rPr lang="en-NZ" dirty="0"/>
              <a:t>RTP Consultation - Q20</a:t>
            </a:r>
          </a:p>
        </p:txBody>
      </p:sp>
    </p:spTree>
    <p:extLst>
      <p:ext uri="{BB962C8B-B14F-4D97-AF65-F5344CB8AC3E}">
        <p14:creationId xmlns:p14="http://schemas.microsoft.com/office/powerpoint/2010/main" val="3855023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469BAE4-372A-49E7-8D97-DD1D4F523257}"/>
              </a:ext>
            </a:extLst>
          </p:cNvPr>
          <p:cNvSpPr>
            <a:spLocks noGrp="1"/>
          </p:cNvSpPr>
          <p:nvPr>
            <p:ph idx="1"/>
          </p:nvPr>
        </p:nvSpPr>
        <p:spPr/>
        <p:txBody>
          <a:bodyPr/>
          <a:lstStyle/>
          <a:p>
            <a:pPr marL="285750" lvl="0" indent="-285750">
              <a:buFont typeface="Arial" panose="020B0604020202020204" pitchFamily="34" charset="0"/>
              <a:buChar char="•"/>
            </a:pPr>
            <a:r>
              <a:rPr lang="en-NZ" dirty="0"/>
              <a:t>Why outages are required</a:t>
            </a:r>
          </a:p>
          <a:p>
            <a:pPr marL="285750" lvl="0" indent="-285750">
              <a:buFont typeface="Arial" panose="020B0604020202020204" pitchFamily="34" charset="0"/>
              <a:buChar char="•"/>
            </a:pPr>
            <a:r>
              <a:rPr lang="en-NZ" dirty="0"/>
              <a:t>What the outages are (Nov/16 – Jan/18)</a:t>
            </a:r>
          </a:p>
          <a:p>
            <a:pPr marL="685350" lvl="1">
              <a:buFont typeface="Arial" panose="020B0604020202020204" pitchFamily="34" charset="0"/>
              <a:buChar char="•"/>
            </a:pPr>
            <a:r>
              <a:rPr lang="en-NZ" dirty="0"/>
              <a:t>Inter-site switchover</a:t>
            </a:r>
          </a:p>
          <a:p>
            <a:pPr marL="285750" lvl="0" indent="-285750">
              <a:buFont typeface="Arial" panose="020B0604020202020204" pitchFamily="34" charset="0"/>
              <a:buChar char="•"/>
            </a:pPr>
            <a:r>
              <a:rPr lang="en-NZ" dirty="0"/>
              <a:t>Potential Impacts on RTP</a:t>
            </a:r>
          </a:p>
          <a:p>
            <a:pPr marL="285750" lvl="0" indent="-285750">
              <a:buFont typeface="Arial" panose="020B0604020202020204" pitchFamily="34" charset="0"/>
              <a:buChar char="•"/>
            </a:pPr>
            <a:r>
              <a:rPr lang="en-NZ" dirty="0"/>
              <a:t>Peer approach (PJM and AEMO)</a:t>
            </a:r>
          </a:p>
          <a:p>
            <a:pPr marL="285750" lvl="0" indent="-285750">
              <a:buFont typeface="Arial" panose="020B0604020202020204" pitchFamily="34" charset="0"/>
              <a:buChar char="•"/>
            </a:pPr>
            <a:r>
              <a:rPr lang="en-NZ" dirty="0"/>
              <a:t>Options to mitigate the impacts of outages </a:t>
            </a:r>
          </a:p>
          <a:p>
            <a:endParaRPr lang="en-NZ" dirty="0"/>
          </a:p>
        </p:txBody>
      </p:sp>
      <p:sp>
        <p:nvSpPr>
          <p:cNvPr id="3" name="Slide Number Placeholder 2">
            <a:extLst>
              <a:ext uri="{FF2B5EF4-FFF2-40B4-BE49-F238E27FC236}">
                <a16:creationId xmlns:a16="http://schemas.microsoft.com/office/drawing/2014/main" id="{6D1E7E8C-04AE-4BAE-9290-EB4E68906340}"/>
              </a:ext>
            </a:extLst>
          </p:cNvPr>
          <p:cNvSpPr>
            <a:spLocks noGrp="1"/>
          </p:cNvSpPr>
          <p:nvPr>
            <p:ph type="sldNum" sz="quarter" idx="4"/>
          </p:nvPr>
        </p:nvSpPr>
        <p:spPr/>
        <p:txBody>
          <a:bodyPr/>
          <a:lstStyle/>
          <a:p>
            <a:pPr algn="l"/>
            <a:fld id="{3BD45740-F50A-F448-96F6-026F0EEFDD73}" type="slidenum">
              <a:rPr lang="en-US" smtClean="0"/>
              <a:pPr algn="l"/>
              <a:t>27</a:t>
            </a:fld>
            <a:endParaRPr lang="en-US" dirty="0"/>
          </a:p>
        </p:txBody>
      </p:sp>
      <p:sp>
        <p:nvSpPr>
          <p:cNvPr id="4" name="Title 3">
            <a:extLst>
              <a:ext uri="{FF2B5EF4-FFF2-40B4-BE49-F238E27FC236}">
                <a16:creationId xmlns:a16="http://schemas.microsoft.com/office/drawing/2014/main" id="{3965C60C-8A13-48F3-9808-CC8F5E432631}"/>
              </a:ext>
            </a:extLst>
          </p:cNvPr>
          <p:cNvSpPr>
            <a:spLocks noGrp="1"/>
          </p:cNvSpPr>
          <p:nvPr>
            <p:ph type="title"/>
          </p:nvPr>
        </p:nvSpPr>
        <p:spPr/>
        <p:txBody>
          <a:bodyPr/>
          <a:lstStyle/>
          <a:p>
            <a:r>
              <a:rPr lang="en-NZ" dirty="0"/>
              <a:t>MS Outages: Potential Impacts on RTP</a:t>
            </a:r>
          </a:p>
        </p:txBody>
      </p:sp>
    </p:spTree>
    <p:extLst>
      <p:ext uri="{BB962C8B-B14F-4D97-AF65-F5344CB8AC3E}">
        <p14:creationId xmlns:p14="http://schemas.microsoft.com/office/powerpoint/2010/main" val="695204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28</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Why – MS was designed in early 2000s</a:t>
            </a:r>
          </a:p>
        </p:txBody>
      </p:sp>
      <p:pic>
        <p:nvPicPr>
          <p:cNvPr id="5" name="Picture 4">
            <a:extLst>
              <a:ext uri="{FF2B5EF4-FFF2-40B4-BE49-F238E27FC236}">
                <a16:creationId xmlns:a16="http://schemas.microsoft.com/office/drawing/2014/main" id="{939D5114-51C7-4548-8FB4-8A4A532628D4}"/>
              </a:ext>
            </a:extLst>
          </p:cNvPr>
          <p:cNvPicPr>
            <a:picLocks noChangeAspect="1"/>
          </p:cNvPicPr>
          <p:nvPr/>
        </p:nvPicPr>
        <p:blipFill rotWithShape="1">
          <a:blip r:embed="rId2"/>
          <a:srcRect l="16872" t="15077" r="18649" b="2989"/>
          <a:stretch/>
        </p:blipFill>
        <p:spPr bwMode="auto">
          <a:xfrm>
            <a:off x="1043941" y="1933114"/>
            <a:ext cx="3662027" cy="2520000"/>
          </a:xfrm>
          <a:prstGeom prst="rect">
            <a:avLst/>
          </a:prstGeom>
          <a:ln>
            <a:noFill/>
          </a:ln>
          <a:extLst>
            <a:ext uri="{53640926-AAD7-44D8-BBD7-CCE9431645EC}">
              <a14:shadowObscured xmlns:a14="http://schemas.microsoft.com/office/drawing/2010/main"/>
            </a:ext>
          </a:extLst>
        </p:spPr>
      </p:pic>
      <p:sp>
        <p:nvSpPr>
          <p:cNvPr id="9" name="Rectangle: Rounded Corners 8">
            <a:extLst>
              <a:ext uri="{FF2B5EF4-FFF2-40B4-BE49-F238E27FC236}">
                <a16:creationId xmlns:a16="http://schemas.microsoft.com/office/drawing/2014/main" id="{1F935E2B-342A-4457-96FC-F2242ABA0F33}"/>
              </a:ext>
            </a:extLst>
          </p:cNvPr>
          <p:cNvSpPr/>
          <p:nvPr/>
        </p:nvSpPr>
        <p:spPr>
          <a:xfrm>
            <a:off x="1022291" y="2516673"/>
            <a:ext cx="2278626" cy="12314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4400" b="0" i="0" u="none" strike="noStrike" kern="1200" cap="none" spc="0" normalizeH="0" baseline="0" noProof="0" dirty="0">
                <a:ln>
                  <a:noFill/>
                </a:ln>
                <a:solidFill>
                  <a:prstClr val="black"/>
                </a:solidFill>
                <a:effectLst/>
                <a:uLnTx/>
                <a:uFillTx/>
                <a:latin typeface="Calibri"/>
                <a:ea typeface="+mn-ea"/>
                <a:cs typeface="+mn-cs"/>
              </a:rPr>
              <a:t>NDC</a:t>
            </a:r>
          </a:p>
        </p:txBody>
      </p:sp>
      <p:sp>
        <p:nvSpPr>
          <p:cNvPr id="11" name="Rectangle: Rounded Corners 10">
            <a:extLst>
              <a:ext uri="{FF2B5EF4-FFF2-40B4-BE49-F238E27FC236}">
                <a16:creationId xmlns:a16="http://schemas.microsoft.com/office/drawing/2014/main" id="{DCF71C1F-EB23-45FD-982F-6DA8D9F47DFB}"/>
              </a:ext>
            </a:extLst>
          </p:cNvPr>
          <p:cNvSpPr/>
          <p:nvPr/>
        </p:nvSpPr>
        <p:spPr>
          <a:xfrm>
            <a:off x="5709820" y="2499467"/>
            <a:ext cx="2278626" cy="123149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4000" b="0" i="0" u="none" strike="noStrike" kern="1200" cap="none" spc="0" normalizeH="0" baseline="0" noProof="0" dirty="0">
                <a:ln>
                  <a:noFill/>
                </a:ln>
                <a:solidFill>
                  <a:prstClr val="black"/>
                </a:solidFill>
                <a:effectLst/>
                <a:uLnTx/>
                <a:uFillTx/>
                <a:latin typeface="Calibri"/>
                <a:ea typeface="+mn-ea"/>
                <a:cs typeface="+mn-cs"/>
              </a:rPr>
              <a:t>SDC</a:t>
            </a:r>
          </a:p>
        </p:txBody>
      </p:sp>
      <p:sp>
        <p:nvSpPr>
          <p:cNvPr id="10" name="Arrow: Right 9">
            <a:extLst>
              <a:ext uri="{FF2B5EF4-FFF2-40B4-BE49-F238E27FC236}">
                <a16:creationId xmlns:a16="http://schemas.microsoft.com/office/drawing/2014/main" id="{215D1EBD-4EDC-458C-80E5-71E9BBE9035A}"/>
              </a:ext>
            </a:extLst>
          </p:cNvPr>
          <p:cNvSpPr/>
          <p:nvPr/>
        </p:nvSpPr>
        <p:spPr>
          <a:xfrm>
            <a:off x="3314068" y="2890102"/>
            <a:ext cx="2395752"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a:ea typeface="+mn-ea"/>
                <a:cs typeface="+mn-cs"/>
              </a:rPr>
              <a:t>Replication</a:t>
            </a:r>
          </a:p>
        </p:txBody>
      </p:sp>
      <p:sp>
        <p:nvSpPr>
          <p:cNvPr id="12" name="Rectangle 11">
            <a:extLst>
              <a:ext uri="{FF2B5EF4-FFF2-40B4-BE49-F238E27FC236}">
                <a16:creationId xmlns:a16="http://schemas.microsoft.com/office/drawing/2014/main" id="{DA868398-9620-44F4-BF2B-F74F96DDED88}"/>
              </a:ext>
            </a:extLst>
          </p:cNvPr>
          <p:cNvSpPr/>
          <p:nvPr/>
        </p:nvSpPr>
        <p:spPr>
          <a:xfrm>
            <a:off x="1685968" y="3389482"/>
            <a:ext cx="921775" cy="2923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a:ea typeface="+mn-ea"/>
                <a:cs typeface="+mn-cs"/>
              </a:rPr>
              <a:t>Primary</a:t>
            </a:r>
          </a:p>
        </p:txBody>
      </p:sp>
      <p:sp>
        <p:nvSpPr>
          <p:cNvPr id="14" name="Rectangle 13">
            <a:extLst>
              <a:ext uri="{FF2B5EF4-FFF2-40B4-BE49-F238E27FC236}">
                <a16:creationId xmlns:a16="http://schemas.microsoft.com/office/drawing/2014/main" id="{E6DF8AC2-3FCE-430B-943F-43516B9F9871}"/>
              </a:ext>
            </a:extLst>
          </p:cNvPr>
          <p:cNvSpPr/>
          <p:nvPr/>
        </p:nvSpPr>
        <p:spPr>
          <a:xfrm>
            <a:off x="6388245" y="3374734"/>
            <a:ext cx="983227" cy="29231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a:ea typeface="+mn-ea"/>
                <a:cs typeface="+mn-cs"/>
              </a:rPr>
              <a:t>Standby</a:t>
            </a:r>
          </a:p>
        </p:txBody>
      </p:sp>
      <p:sp>
        <p:nvSpPr>
          <p:cNvPr id="13" name="Rectangle 12">
            <a:extLst>
              <a:ext uri="{FF2B5EF4-FFF2-40B4-BE49-F238E27FC236}">
                <a16:creationId xmlns:a16="http://schemas.microsoft.com/office/drawing/2014/main" id="{54CE59C1-244D-43AD-A10A-3F756A5F640D}"/>
              </a:ext>
            </a:extLst>
          </p:cNvPr>
          <p:cNvSpPr/>
          <p:nvPr/>
        </p:nvSpPr>
        <p:spPr>
          <a:xfrm>
            <a:off x="707923" y="980288"/>
            <a:ext cx="7868264" cy="923330"/>
          </a:xfrm>
          <a:prstGeom prst="rect">
            <a:avLst/>
          </a:prstGeom>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not to invest in an always ‘up’ system</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Standalone Dispatch (SAD) - </a:t>
            </a:r>
            <a:r>
              <a:rPr kumimoji="0" lang="en-NZ"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simplified version of the MS allowing core functions to be performed </a:t>
            </a:r>
          </a:p>
        </p:txBody>
      </p:sp>
    </p:spTree>
    <p:extLst>
      <p:ext uri="{BB962C8B-B14F-4D97-AF65-F5344CB8AC3E}">
        <p14:creationId xmlns:p14="http://schemas.microsoft.com/office/powerpoint/2010/main" val="222345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0" grpId="0" animBg="1"/>
      <p:bldP spid="12" grpId="0" animBg="1"/>
      <p:bldP spid="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D3B426A-F426-4243-B6E2-001F98227448}"/>
              </a:ext>
            </a:extLst>
          </p:cNvPr>
          <p:cNvSpPr>
            <a:spLocks noGrp="1"/>
          </p:cNvSpPr>
          <p:nvPr>
            <p:ph idx="1"/>
          </p:nvPr>
        </p:nvSpPr>
        <p:spPr/>
        <p:txBody>
          <a:bodyPr>
            <a:normAutofit/>
          </a:bodyPr>
          <a:lstStyle/>
          <a:p>
            <a:pPr>
              <a:lnSpc>
                <a:spcPct val="120000"/>
              </a:lnSpc>
            </a:pPr>
            <a:r>
              <a:rPr lang="en-US" dirty="0"/>
              <a:t>Between November 2016 and January 2018</a:t>
            </a:r>
            <a:r>
              <a:rPr lang="en-NZ" dirty="0"/>
              <a:t>, there were: </a:t>
            </a:r>
          </a:p>
          <a:p>
            <a:pPr marL="285750" lvl="0" indent="-285750">
              <a:lnSpc>
                <a:spcPct val="120000"/>
              </a:lnSpc>
              <a:buFont typeface="Arial" panose="020B0604020202020204" pitchFamily="34" charset="0"/>
              <a:buChar char="•"/>
            </a:pPr>
            <a:r>
              <a:rPr lang="en-NZ" dirty="0"/>
              <a:t>112 days (87.5%) when Market System changes or system patching occurred </a:t>
            </a:r>
            <a:r>
              <a:rPr lang="en-NZ" b="1" dirty="0"/>
              <a:t>without</a:t>
            </a:r>
            <a:r>
              <a:rPr lang="en-NZ" dirty="0"/>
              <a:t> the need for an outage.</a:t>
            </a:r>
          </a:p>
          <a:p>
            <a:pPr marL="285750" lvl="0" indent="-285750">
              <a:lnSpc>
                <a:spcPct val="120000"/>
              </a:lnSpc>
              <a:buFont typeface="Arial" panose="020B0604020202020204" pitchFamily="34" charset="0"/>
              <a:buChar char="•"/>
            </a:pPr>
            <a:r>
              <a:rPr lang="en-NZ" dirty="0"/>
              <a:t>16 days (12.5%) when Market System changes or inter-site switchovers occurred which needed an outage</a:t>
            </a:r>
          </a:p>
          <a:p>
            <a:pPr marL="685350" lvl="1">
              <a:lnSpc>
                <a:spcPct val="120000"/>
              </a:lnSpc>
              <a:buFont typeface="Arial" panose="020B0604020202020204" pitchFamily="34" charset="0"/>
              <a:buChar char="•"/>
            </a:pPr>
            <a:r>
              <a:rPr lang="en-NZ" dirty="0"/>
              <a:t>12 outages were completed within 1 hour, including 7 outages that took less than 30 minutes.</a:t>
            </a:r>
          </a:p>
          <a:p>
            <a:endParaRPr lang="en-NZ" dirty="0"/>
          </a:p>
        </p:txBody>
      </p:sp>
      <p:sp>
        <p:nvSpPr>
          <p:cNvPr id="3" name="Slide Number Placeholder 2">
            <a:extLst>
              <a:ext uri="{FF2B5EF4-FFF2-40B4-BE49-F238E27FC236}">
                <a16:creationId xmlns:a16="http://schemas.microsoft.com/office/drawing/2014/main" id="{46071DE1-72E8-4DC3-B1D5-63E43982CF67}"/>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29</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269FDDCB-E72B-4616-80BA-648B641373EF}"/>
              </a:ext>
            </a:extLst>
          </p:cNvPr>
          <p:cNvSpPr>
            <a:spLocks noGrp="1"/>
          </p:cNvSpPr>
          <p:nvPr>
            <p:ph type="title"/>
          </p:nvPr>
        </p:nvSpPr>
        <p:spPr/>
        <p:txBody>
          <a:bodyPr/>
          <a:lstStyle/>
          <a:p>
            <a:r>
              <a:rPr lang="en-NZ" dirty="0"/>
              <a:t>Summary of MS outages (Nov/16 – Jan/18)</a:t>
            </a:r>
          </a:p>
        </p:txBody>
      </p:sp>
    </p:spTree>
    <p:extLst>
      <p:ext uri="{BB962C8B-B14F-4D97-AF65-F5344CB8AC3E}">
        <p14:creationId xmlns:p14="http://schemas.microsoft.com/office/powerpoint/2010/main" val="101485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914E4-0389-45F8-A5A2-AA3D9B7CFC92}"/>
              </a:ext>
            </a:extLst>
          </p:cNvPr>
          <p:cNvSpPr>
            <a:spLocks noGrp="1"/>
          </p:cNvSpPr>
          <p:nvPr>
            <p:ph type="title"/>
          </p:nvPr>
        </p:nvSpPr>
        <p:spPr/>
        <p:txBody>
          <a:bodyPr/>
          <a:lstStyle/>
          <a:p>
            <a:pPr algn="ctr"/>
            <a:r>
              <a:rPr lang="en-NZ" sz="2800" dirty="0"/>
              <a:t>Welcome</a:t>
            </a:r>
            <a:r>
              <a:rPr lang="en-NZ" dirty="0"/>
              <a:t> </a:t>
            </a:r>
            <a:r>
              <a:rPr lang="en-NZ" sz="2800" dirty="0"/>
              <a:t>and Introduction</a:t>
            </a:r>
          </a:p>
        </p:txBody>
      </p:sp>
      <p:sp>
        <p:nvSpPr>
          <p:cNvPr id="4" name="Content Placeholder 3">
            <a:extLst>
              <a:ext uri="{FF2B5EF4-FFF2-40B4-BE49-F238E27FC236}">
                <a16:creationId xmlns:a16="http://schemas.microsoft.com/office/drawing/2014/main" id="{1786B759-94D6-4C52-93C9-D945DC492610}"/>
              </a:ext>
            </a:extLst>
          </p:cNvPr>
          <p:cNvSpPr>
            <a:spLocks noGrp="1"/>
          </p:cNvSpPr>
          <p:nvPr>
            <p:ph idx="1"/>
          </p:nvPr>
        </p:nvSpPr>
        <p:spPr>
          <a:xfrm>
            <a:off x="529389" y="1063229"/>
            <a:ext cx="7642459" cy="3556897"/>
          </a:xfrm>
        </p:spPr>
        <p:txBody>
          <a:bodyPr>
            <a:noAutofit/>
          </a:bodyPr>
          <a:lstStyle/>
          <a:p>
            <a:pPr marL="342900" indent="-342900">
              <a:spcAft>
                <a:spcPts val="0"/>
              </a:spcAft>
              <a:buFont typeface="Arial" panose="020B0604020202020204" pitchFamily="34" charset="0"/>
              <a:buChar char="•"/>
            </a:pPr>
            <a:r>
              <a:rPr lang="en-NZ" sz="1200" b="1" dirty="0"/>
              <a:t>Session being videoed and will be published</a:t>
            </a:r>
          </a:p>
          <a:p>
            <a:pPr marL="342900" indent="-342900">
              <a:spcAft>
                <a:spcPts val="0"/>
              </a:spcAft>
              <a:buFont typeface="Arial" panose="020B0604020202020204" pitchFamily="34" charset="0"/>
              <a:buChar char="•"/>
            </a:pPr>
            <a:r>
              <a:rPr lang="en-NZ" sz="1200" b="1" dirty="0"/>
              <a:t>Purpose of this session is to advise of how feedback has been incorporated</a:t>
            </a:r>
          </a:p>
          <a:p>
            <a:pPr lvl="1">
              <a:spcAft>
                <a:spcPts val="0"/>
              </a:spcAft>
              <a:buFont typeface="Arial" panose="020B0604020202020204" pitchFamily="34" charset="0"/>
              <a:buChar char="•"/>
            </a:pPr>
            <a:r>
              <a:rPr lang="en-NZ" sz="1000" dirty="0"/>
              <a:t>Brief you on the decisions that have been made</a:t>
            </a:r>
          </a:p>
          <a:p>
            <a:pPr lvl="1">
              <a:spcAft>
                <a:spcPts val="0"/>
              </a:spcAft>
              <a:buFont typeface="Arial" panose="020B0604020202020204" pitchFamily="34" charset="0"/>
              <a:buChar char="•"/>
            </a:pPr>
            <a:r>
              <a:rPr lang="en-NZ" sz="1000" dirty="0"/>
              <a:t>Immediate process from here (make a recommendation of the code amendments to the board)</a:t>
            </a:r>
          </a:p>
          <a:p>
            <a:pPr lvl="1">
              <a:spcAft>
                <a:spcPts val="0"/>
              </a:spcAft>
              <a:buFont typeface="Arial" panose="020B0604020202020204" pitchFamily="34" charset="0"/>
              <a:buChar char="•"/>
            </a:pPr>
            <a:r>
              <a:rPr lang="en-NZ" sz="1000" dirty="0"/>
              <a:t>Overview of how the whole project will go from here</a:t>
            </a:r>
          </a:p>
          <a:p>
            <a:pPr lvl="1">
              <a:spcAft>
                <a:spcPts val="0"/>
              </a:spcAft>
              <a:buFont typeface="Arial" panose="020B0604020202020204" pitchFamily="34" charset="0"/>
              <a:buChar char="•"/>
            </a:pPr>
            <a:r>
              <a:rPr lang="en-NZ" sz="1000" dirty="0"/>
              <a:t>Start the discussion on how we engage with you</a:t>
            </a:r>
            <a:r>
              <a:rPr lang="en-NZ" sz="1000" b="1" dirty="0"/>
              <a:t>	</a:t>
            </a:r>
          </a:p>
          <a:p>
            <a:pPr marL="342900" lvl="1" indent="-342900">
              <a:spcAft>
                <a:spcPts val="0"/>
              </a:spcAft>
              <a:buFont typeface="Arial" panose="020B0604020202020204" pitchFamily="34" charset="0"/>
              <a:buChar char="•"/>
            </a:pPr>
            <a:r>
              <a:rPr lang="en-NZ" sz="1200" b="1" dirty="0"/>
              <a:t>Note the project has over three years to run, anticipate more discussion and input will be required</a:t>
            </a:r>
          </a:p>
          <a:p>
            <a:pPr marL="342900" lvl="1" indent="-342900">
              <a:spcAft>
                <a:spcPts val="0"/>
              </a:spcAft>
              <a:buFont typeface="Arial" panose="020B0604020202020204" pitchFamily="34" charset="0"/>
              <a:buChar char="•"/>
            </a:pPr>
            <a:r>
              <a:rPr lang="en-NZ" sz="1200" b="1" dirty="0"/>
              <a:t>Interested in any significant oversights of gaps in our thinking</a:t>
            </a:r>
          </a:p>
          <a:p>
            <a:pPr marL="342900" lvl="1" indent="-342900">
              <a:spcAft>
                <a:spcPts val="0"/>
              </a:spcAft>
              <a:buFont typeface="Arial" panose="020B0604020202020204" pitchFamily="34" charset="0"/>
              <a:buChar char="•"/>
            </a:pPr>
            <a:r>
              <a:rPr lang="en-NZ" sz="1200" b="1" dirty="0"/>
              <a:t>Key points for industry to think about in regards to the world under RTP</a:t>
            </a:r>
          </a:p>
          <a:p>
            <a:pPr lvl="1">
              <a:spcAft>
                <a:spcPts val="0"/>
              </a:spcAft>
              <a:buFont typeface="Arial" panose="020B0604020202020204" pitchFamily="34" charset="0"/>
              <a:buChar char="•"/>
            </a:pPr>
            <a:r>
              <a:rPr lang="en-NZ" sz="1000" dirty="0"/>
              <a:t>What changes</a:t>
            </a:r>
          </a:p>
          <a:p>
            <a:pPr lvl="1">
              <a:spcAft>
                <a:spcPts val="0"/>
              </a:spcAft>
              <a:buFont typeface="Arial" panose="020B0604020202020204" pitchFamily="34" charset="0"/>
              <a:buChar char="•"/>
            </a:pPr>
            <a:r>
              <a:rPr lang="en-NZ" sz="1000" dirty="0"/>
              <a:t>What doesn’t change</a:t>
            </a:r>
          </a:p>
        </p:txBody>
      </p:sp>
    </p:spTree>
    <p:extLst>
      <p:ext uri="{BB962C8B-B14F-4D97-AF65-F5344CB8AC3E}">
        <p14:creationId xmlns:p14="http://schemas.microsoft.com/office/powerpoint/2010/main" val="2890189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F03D9AA-1A4C-4553-86B2-CE51B2764CF8}"/>
              </a:ext>
            </a:extLst>
          </p:cNvPr>
          <p:cNvSpPr>
            <a:spLocks noGrp="1"/>
          </p:cNvSpPr>
          <p:nvPr>
            <p:ph type="sldNum" sz="quarter" idx="4"/>
          </p:nvPr>
        </p:nvSpPr>
        <p:spPr/>
        <p:txBody>
          <a:bodyPr/>
          <a:lstStyle/>
          <a:p>
            <a:pPr algn="l"/>
            <a:fld id="{3BD45740-F50A-F448-96F6-026F0EEFDD73}" type="slidenum">
              <a:rPr lang="en-US" smtClean="0"/>
              <a:pPr algn="l"/>
              <a:t>30</a:t>
            </a:fld>
            <a:endParaRPr lang="en-US" dirty="0"/>
          </a:p>
        </p:txBody>
      </p:sp>
      <p:sp>
        <p:nvSpPr>
          <p:cNvPr id="4" name="Title 3">
            <a:extLst>
              <a:ext uri="{FF2B5EF4-FFF2-40B4-BE49-F238E27FC236}">
                <a16:creationId xmlns:a16="http://schemas.microsoft.com/office/drawing/2014/main" id="{EC1CCD3D-0B82-4C31-AB22-48D24D2020BD}"/>
              </a:ext>
            </a:extLst>
          </p:cNvPr>
          <p:cNvSpPr>
            <a:spLocks noGrp="1"/>
          </p:cNvSpPr>
          <p:nvPr>
            <p:ph type="title"/>
          </p:nvPr>
        </p:nvSpPr>
        <p:spPr>
          <a:xfrm>
            <a:off x="309715" y="312665"/>
            <a:ext cx="7425812" cy="824733"/>
          </a:xfrm>
        </p:spPr>
        <p:txBody>
          <a:bodyPr/>
          <a:lstStyle/>
          <a:p>
            <a:r>
              <a:rPr lang="en-NZ" dirty="0"/>
              <a:t>PRSS vs FP vs RTD at HAY2201 (Nov/16 – Jan/18) </a:t>
            </a:r>
          </a:p>
        </p:txBody>
      </p:sp>
      <p:sp>
        <p:nvSpPr>
          <p:cNvPr id="6" name="Rectangle 5">
            <a:extLst>
              <a:ext uri="{FF2B5EF4-FFF2-40B4-BE49-F238E27FC236}">
                <a16:creationId xmlns:a16="http://schemas.microsoft.com/office/drawing/2014/main" id="{F28D892B-8471-4A51-B4C5-B5A4F40003CB}"/>
              </a:ext>
            </a:extLst>
          </p:cNvPr>
          <p:cNvSpPr/>
          <p:nvPr/>
        </p:nvSpPr>
        <p:spPr>
          <a:xfrm>
            <a:off x="523569" y="1043307"/>
            <a:ext cx="3583210" cy="3600986"/>
          </a:xfrm>
          <a:prstGeom prst="rect">
            <a:avLst/>
          </a:prstGeom>
        </p:spPr>
        <p:txBody>
          <a:bodyPr wrap="square">
            <a:spAutoFit/>
          </a:bodyPr>
          <a:lstStyle/>
          <a:p>
            <a:pPr algn="just">
              <a:spcBef>
                <a:spcPts val="600"/>
              </a:spcBef>
              <a:spcAft>
                <a:spcPts val="600"/>
              </a:spcAft>
            </a:pPr>
            <a:r>
              <a:rPr lang="en-NZ" sz="1200" b="1" dirty="0">
                <a:latin typeface="Arial" panose="020B0604020202020204" pitchFamily="34" charset="0"/>
                <a:ea typeface="Times New Roman" panose="02020603050405020304" pitchFamily="18" charset="0"/>
                <a:cs typeface="Arial" panose="020B0604020202020204" pitchFamily="34" charset="0"/>
              </a:rPr>
              <a:t>PRSS vs FP - </a:t>
            </a:r>
            <a:r>
              <a:rPr lang="en-NZ" sz="1200" dirty="0">
                <a:latin typeface="Arial" panose="020B0604020202020204" pitchFamily="34" charset="0"/>
                <a:ea typeface="Times New Roman" panose="02020603050405020304" pitchFamily="18" charset="0"/>
                <a:cs typeface="Arial" panose="020B0604020202020204" pitchFamily="34" charset="0"/>
              </a:rPr>
              <a:t>PRSS prices predict FP reasonably accurately (</a:t>
            </a:r>
            <a:r>
              <a:rPr lang="en-NZ" sz="1200" b="1" dirty="0">
                <a:latin typeface="Arial" panose="020B0604020202020204" pitchFamily="34" charset="0"/>
                <a:ea typeface="Times New Roman" panose="02020603050405020304" pitchFamily="18" charset="0"/>
                <a:cs typeface="Arial" panose="020B0604020202020204" pitchFamily="34" charset="0"/>
              </a:rPr>
              <a:t>average difference $8.7/MWh</a:t>
            </a:r>
            <a:r>
              <a:rPr lang="en-NZ" sz="1200" dirty="0">
                <a:latin typeface="Arial" panose="020B0604020202020204" pitchFamily="34" charset="0"/>
                <a:ea typeface="Times New Roman" panose="02020603050405020304" pitchFamily="18" charset="0"/>
                <a:cs typeface="Arial" panose="020B0604020202020204" pitchFamily="34" charset="0"/>
              </a:rPr>
              <a:t>)</a:t>
            </a:r>
          </a:p>
          <a:p>
            <a:pPr marL="171450" indent="-171450" algn="just">
              <a:spcBef>
                <a:spcPts val="600"/>
              </a:spcBef>
              <a:spcAft>
                <a:spcPts val="600"/>
              </a:spcAft>
              <a:buFont typeface="Arial" panose="020B0604020202020204" pitchFamily="34" charset="0"/>
              <a:buChar char="•"/>
            </a:pPr>
            <a:r>
              <a:rPr lang="en-NZ" sz="1200" dirty="0">
                <a:latin typeface="Arial" panose="020B0604020202020204" pitchFamily="34" charset="0"/>
                <a:ea typeface="Times New Roman" panose="02020603050405020304" pitchFamily="18" charset="0"/>
                <a:cs typeface="Arial" panose="020B0604020202020204" pitchFamily="34" charset="0"/>
              </a:rPr>
              <a:t>77.3% of the time when the differences between PRSS and FP are within $10/MWh</a:t>
            </a:r>
          </a:p>
          <a:p>
            <a:pPr marL="171450" indent="-171450" algn="just">
              <a:spcBef>
                <a:spcPts val="600"/>
              </a:spcBef>
              <a:spcAft>
                <a:spcPts val="600"/>
              </a:spcAft>
              <a:buFont typeface="Arial" panose="020B0604020202020204" pitchFamily="34" charset="0"/>
              <a:buChar char="•"/>
            </a:pPr>
            <a:r>
              <a:rPr lang="en-NZ" sz="1200" dirty="0">
                <a:latin typeface="Arial" panose="020B0604020202020204" pitchFamily="34" charset="0"/>
                <a:ea typeface="Times New Roman" panose="02020603050405020304" pitchFamily="18" charset="0"/>
                <a:cs typeface="Arial" panose="020B0604020202020204" pitchFamily="34" charset="0"/>
              </a:rPr>
              <a:t>90.3% within $20/MWh</a:t>
            </a:r>
          </a:p>
          <a:p>
            <a:pPr algn="just">
              <a:spcBef>
                <a:spcPts val="600"/>
              </a:spcBef>
              <a:spcAft>
                <a:spcPts val="600"/>
              </a:spcAft>
            </a:pPr>
            <a:r>
              <a:rPr lang="en-NZ" sz="1200" b="1" dirty="0">
                <a:latin typeface="Arial" panose="020B0604020202020204" pitchFamily="34" charset="0"/>
                <a:ea typeface="Times New Roman" panose="02020603050405020304" pitchFamily="18" charset="0"/>
                <a:cs typeface="Arial" panose="020B0604020202020204" pitchFamily="34" charset="0"/>
              </a:rPr>
              <a:t>MS outage window - less grid activity and more stable wholesale prices</a:t>
            </a:r>
            <a:r>
              <a:rPr lang="en-NZ" sz="1200" dirty="0">
                <a:latin typeface="Arial" panose="020B0604020202020204" pitchFamily="34" charset="0"/>
                <a:ea typeface="Times New Roman" panose="02020603050405020304" pitchFamily="18" charset="0"/>
                <a:cs typeface="Arial" panose="020B0604020202020204" pitchFamily="34" charset="0"/>
              </a:rPr>
              <a:t>, showing the </a:t>
            </a:r>
            <a:r>
              <a:rPr lang="en-NZ" sz="1200" b="1" dirty="0">
                <a:latin typeface="Arial" panose="020B0604020202020204" pitchFamily="34" charset="0"/>
                <a:ea typeface="Times New Roman" panose="02020603050405020304" pitchFamily="18" charset="0"/>
                <a:cs typeface="Arial" panose="020B0604020202020204" pitchFamily="34" charset="0"/>
              </a:rPr>
              <a:t>increase of accuracy </a:t>
            </a:r>
            <a:r>
              <a:rPr lang="en-NZ" sz="1200" dirty="0">
                <a:latin typeface="Arial" panose="020B0604020202020204" pitchFamily="34" charset="0"/>
                <a:ea typeface="Times New Roman" panose="02020603050405020304" pitchFamily="18" charset="0"/>
                <a:cs typeface="Arial" panose="020B0604020202020204" pitchFamily="34" charset="0"/>
              </a:rPr>
              <a:t>to </a:t>
            </a:r>
          </a:p>
          <a:p>
            <a:pPr marL="171450" indent="-171450" algn="just">
              <a:spcBef>
                <a:spcPts val="600"/>
              </a:spcBef>
              <a:spcAft>
                <a:spcPts val="600"/>
              </a:spcAft>
              <a:buFont typeface="Arial" panose="020B0604020202020204" pitchFamily="34" charset="0"/>
              <a:buChar char="•"/>
            </a:pPr>
            <a:r>
              <a:rPr lang="en-NZ" sz="1200" b="1" dirty="0">
                <a:latin typeface="Arial" panose="020B0604020202020204" pitchFamily="34" charset="0"/>
                <a:ea typeface="Times New Roman" panose="02020603050405020304" pitchFamily="18" charset="0"/>
                <a:cs typeface="Arial" panose="020B0604020202020204" pitchFamily="34" charset="0"/>
              </a:rPr>
              <a:t>80.2% </a:t>
            </a:r>
            <a:r>
              <a:rPr lang="en-NZ" sz="1200" dirty="0">
                <a:latin typeface="Arial" panose="020B0604020202020204" pitchFamily="34" charset="0"/>
                <a:ea typeface="Times New Roman" panose="02020603050405020304" pitchFamily="18" charset="0"/>
                <a:cs typeface="Arial" panose="020B0604020202020204" pitchFamily="34" charset="0"/>
              </a:rPr>
              <a:t>within $10/MWh;</a:t>
            </a:r>
          </a:p>
          <a:p>
            <a:pPr marL="171450" indent="-171450" algn="just">
              <a:spcBef>
                <a:spcPts val="600"/>
              </a:spcBef>
              <a:spcAft>
                <a:spcPts val="600"/>
              </a:spcAft>
              <a:buFont typeface="Arial" panose="020B0604020202020204" pitchFamily="34" charset="0"/>
              <a:buChar char="•"/>
            </a:pPr>
            <a:r>
              <a:rPr lang="en-NZ" sz="1200" b="1" dirty="0">
                <a:latin typeface="Arial" panose="020B0604020202020204" pitchFamily="34" charset="0"/>
                <a:ea typeface="Times New Roman" panose="02020603050405020304" pitchFamily="18" charset="0"/>
                <a:cs typeface="Arial" panose="020B0604020202020204" pitchFamily="34" charset="0"/>
              </a:rPr>
              <a:t>91.6% </a:t>
            </a:r>
            <a:r>
              <a:rPr lang="en-NZ" sz="1200" dirty="0">
                <a:latin typeface="Arial" panose="020B0604020202020204" pitchFamily="34" charset="0"/>
                <a:ea typeface="Times New Roman" panose="02020603050405020304" pitchFamily="18" charset="0"/>
                <a:cs typeface="Arial" panose="020B0604020202020204" pitchFamily="34" charset="0"/>
              </a:rPr>
              <a:t>within $20/MWh.</a:t>
            </a:r>
          </a:p>
          <a:p>
            <a:pPr algn="just">
              <a:spcBef>
                <a:spcPts val="600"/>
              </a:spcBef>
              <a:spcAft>
                <a:spcPts val="600"/>
              </a:spcAft>
            </a:pPr>
            <a:r>
              <a:rPr lang="en-NZ" sz="1200" b="1" dirty="0">
                <a:latin typeface="Arial" panose="020B0604020202020204" pitchFamily="34" charset="0"/>
                <a:ea typeface="Times New Roman" panose="02020603050405020304" pitchFamily="18" charset="0"/>
                <a:cs typeface="Arial" panose="020B0604020202020204" pitchFamily="34" charset="0"/>
              </a:rPr>
              <a:t>PRSS vs RTD</a:t>
            </a:r>
            <a:r>
              <a:rPr lang="en-NZ" sz="1200" dirty="0">
                <a:latin typeface="Arial" panose="020B0604020202020204" pitchFamily="34" charset="0"/>
                <a:ea typeface="Times New Roman" panose="02020603050405020304" pitchFamily="18" charset="0"/>
                <a:cs typeface="Arial" panose="020B0604020202020204" pitchFamily="34" charset="0"/>
              </a:rPr>
              <a:t> – for all planned inter-site switchovers (8 trading periods), </a:t>
            </a:r>
            <a:r>
              <a:rPr lang="en-NZ" sz="1200" b="1" dirty="0">
                <a:latin typeface="Arial" panose="020B0604020202020204" pitchFamily="34" charset="0"/>
                <a:ea typeface="Times New Roman" panose="02020603050405020304" pitchFamily="18" charset="0"/>
                <a:cs typeface="Arial" panose="020B0604020202020204" pitchFamily="34" charset="0"/>
              </a:rPr>
              <a:t>average difference $5.5/MWh with the maximum difference $14/MWh</a:t>
            </a:r>
            <a:endParaRPr lang="en-NZ" sz="1200" dirty="0">
              <a:latin typeface="Arial" panose="020B0604020202020204" pitchFamily="34" charset="0"/>
              <a:ea typeface="Times New Roman" panose="02020603050405020304" pitchFamily="18" charset="0"/>
              <a:cs typeface="Arial" panose="020B0604020202020204" pitchFamily="34" charset="0"/>
            </a:endParaRPr>
          </a:p>
        </p:txBody>
      </p:sp>
      <p:pic>
        <p:nvPicPr>
          <p:cNvPr id="7" name="Picture 6">
            <a:extLst>
              <a:ext uri="{FF2B5EF4-FFF2-40B4-BE49-F238E27FC236}">
                <a16:creationId xmlns:a16="http://schemas.microsoft.com/office/drawing/2014/main" id="{9B20E896-4F64-4C3B-A180-4206D559B4C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06779" y="1078405"/>
            <a:ext cx="4960303" cy="3240000"/>
          </a:xfrm>
          <a:prstGeom prst="rect">
            <a:avLst/>
          </a:prstGeom>
          <a:noFill/>
        </p:spPr>
      </p:pic>
    </p:spTree>
    <p:extLst>
      <p:ext uri="{BB962C8B-B14F-4D97-AF65-F5344CB8AC3E}">
        <p14:creationId xmlns:p14="http://schemas.microsoft.com/office/powerpoint/2010/main" val="2514171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A5C6D5-192B-47BD-8AB0-583017D77BE4}"/>
              </a:ext>
            </a:extLst>
          </p:cNvPr>
          <p:cNvSpPr>
            <a:spLocks noGrp="1"/>
          </p:cNvSpPr>
          <p:nvPr>
            <p:ph idx="1"/>
          </p:nvPr>
        </p:nvSpPr>
        <p:spPr/>
        <p:txBody>
          <a:bodyPr>
            <a:normAutofit fontScale="92500" lnSpcReduction="10000"/>
          </a:bodyPr>
          <a:lstStyle/>
          <a:p>
            <a:pPr marL="113850" lvl="1" indent="0">
              <a:lnSpc>
                <a:spcPct val="120000"/>
              </a:lnSpc>
              <a:buNone/>
            </a:pPr>
            <a:r>
              <a:rPr lang="en-NZ" dirty="0"/>
              <a:t>PJM (time-consuming process)</a:t>
            </a:r>
          </a:p>
          <a:p>
            <a:pPr lvl="1">
              <a:lnSpc>
                <a:spcPct val="120000"/>
              </a:lnSpc>
            </a:pPr>
            <a:r>
              <a:rPr lang="en-NZ" dirty="0"/>
              <a:t>uses a manual dispatch process and only sends zonal dispatch rates</a:t>
            </a:r>
          </a:p>
          <a:p>
            <a:pPr lvl="1">
              <a:lnSpc>
                <a:spcPct val="120000"/>
              </a:lnSpc>
            </a:pPr>
            <a:r>
              <a:rPr lang="en-NZ" dirty="0"/>
              <a:t>recreates the pricing tool case after system restoration</a:t>
            </a:r>
          </a:p>
          <a:p>
            <a:pPr marL="113850" lvl="1" indent="0">
              <a:lnSpc>
                <a:spcPct val="120000"/>
              </a:lnSpc>
              <a:buNone/>
            </a:pPr>
            <a:r>
              <a:rPr lang="en-NZ" dirty="0"/>
              <a:t>AEMO (may suspend the market)</a:t>
            </a:r>
          </a:p>
          <a:p>
            <a:pPr lvl="1">
              <a:lnSpc>
                <a:spcPct val="120000"/>
              </a:lnSpc>
            </a:pPr>
            <a:r>
              <a:rPr lang="en-NZ" dirty="0"/>
              <a:t>applies the most recently published pre-dispatch schedule until it is no longer possible to continue to dispatch, sets energy and ancillary prices by using Market Suspension Pricing Schedules (calculated and published by AEMO weekly) in the event of market suspension,</a:t>
            </a:r>
          </a:p>
          <a:p>
            <a:pPr lvl="1">
              <a:lnSpc>
                <a:spcPct val="120000"/>
              </a:lnSpc>
            </a:pPr>
            <a:r>
              <a:rPr lang="en-NZ" dirty="0"/>
              <a:t>gives market participants a minimum of two hours’ notice before the proposed change back.</a:t>
            </a:r>
          </a:p>
          <a:p>
            <a:pPr marL="113850" lvl="1" indent="0">
              <a:lnSpc>
                <a:spcPct val="120000"/>
              </a:lnSpc>
              <a:buNone/>
            </a:pPr>
            <a:endParaRPr lang="en-NZ" dirty="0"/>
          </a:p>
          <a:p>
            <a:pPr marL="113850" lvl="1" indent="0">
              <a:buNone/>
            </a:pPr>
            <a:endParaRPr lang="en-NZ" dirty="0"/>
          </a:p>
        </p:txBody>
      </p:sp>
      <p:sp>
        <p:nvSpPr>
          <p:cNvPr id="3" name="Slide Number Placeholder 2">
            <a:extLst>
              <a:ext uri="{FF2B5EF4-FFF2-40B4-BE49-F238E27FC236}">
                <a16:creationId xmlns:a16="http://schemas.microsoft.com/office/drawing/2014/main" id="{5CF6E80A-5EEF-46D4-B547-8A3919BCFA3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31</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F740CF2B-C473-4C6D-B369-360ACABD58F6}"/>
              </a:ext>
            </a:extLst>
          </p:cNvPr>
          <p:cNvSpPr>
            <a:spLocks noGrp="1"/>
          </p:cNvSpPr>
          <p:nvPr>
            <p:ph type="title"/>
          </p:nvPr>
        </p:nvSpPr>
        <p:spPr/>
        <p:txBody>
          <a:bodyPr/>
          <a:lstStyle/>
          <a:p>
            <a:r>
              <a:rPr lang="en-NZ" dirty="0"/>
              <a:t>Peer Approaches</a:t>
            </a:r>
          </a:p>
        </p:txBody>
      </p:sp>
    </p:spTree>
    <p:extLst>
      <p:ext uri="{BB962C8B-B14F-4D97-AF65-F5344CB8AC3E}">
        <p14:creationId xmlns:p14="http://schemas.microsoft.com/office/powerpoint/2010/main" val="1398851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F6541F-89C9-4ECA-AAF0-C4759B6599F1}"/>
              </a:ext>
            </a:extLst>
          </p:cNvPr>
          <p:cNvSpPr>
            <a:spLocks noGrp="1"/>
          </p:cNvSpPr>
          <p:nvPr>
            <p:ph idx="1"/>
          </p:nvPr>
        </p:nvSpPr>
        <p:spPr>
          <a:xfrm>
            <a:off x="612058" y="1093969"/>
            <a:ext cx="4756355" cy="3778057"/>
          </a:xfrm>
        </p:spPr>
        <p:txBody>
          <a:bodyPr>
            <a:normAutofit fontScale="40000" lnSpcReduction="20000"/>
          </a:bodyPr>
          <a:lstStyle/>
          <a:p>
            <a:pPr marL="0" lvl="1" indent="0">
              <a:lnSpc>
                <a:spcPct val="120000"/>
              </a:lnSpc>
              <a:buNone/>
            </a:pPr>
            <a:r>
              <a:rPr lang="en-US" sz="2900" b="1" cap="small" dirty="0"/>
              <a:t>Option A: A Logical Market System</a:t>
            </a:r>
          </a:p>
          <a:p>
            <a:pPr marL="0" lvl="1" indent="0">
              <a:lnSpc>
                <a:spcPct val="120000"/>
              </a:lnSpc>
              <a:buNone/>
            </a:pPr>
            <a:r>
              <a:rPr lang="en-NZ" sz="2900" dirty="0"/>
              <a:t>This solution uses independent (including non-oracle technology that AEMO uses) technology to create a single or multiple node logical instance of the Market System. </a:t>
            </a:r>
          </a:p>
          <a:p>
            <a:pPr marL="0" lvl="1" indent="0">
              <a:lnSpc>
                <a:spcPct val="120000"/>
              </a:lnSpc>
              <a:buNone/>
            </a:pPr>
            <a:r>
              <a:rPr lang="en-NZ" sz="2900" dirty="0"/>
              <a:t>The effort and impacts of implementing Option A are rated high.</a:t>
            </a:r>
          </a:p>
          <a:p>
            <a:pPr>
              <a:lnSpc>
                <a:spcPct val="120000"/>
              </a:lnSpc>
            </a:pPr>
            <a:r>
              <a:rPr lang="en-US" sz="2900" b="1" cap="small" dirty="0"/>
              <a:t>Option B: RTP from SAD (Cut Down Solution) </a:t>
            </a:r>
            <a:endParaRPr lang="en-NZ" sz="2900" b="1" cap="small" dirty="0"/>
          </a:p>
          <a:p>
            <a:pPr>
              <a:lnSpc>
                <a:spcPct val="120000"/>
              </a:lnSpc>
            </a:pPr>
            <a:r>
              <a:rPr lang="en-NZ" sz="2900" dirty="0"/>
              <a:t>This solution enables SAD to calculate and publish RTP prices.</a:t>
            </a:r>
          </a:p>
          <a:p>
            <a:pPr>
              <a:lnSpc>
                <a:spcPct val="120000"/>
              </a:lnSpc>
            </a:pPr>
            <a:r>
              <a:rPr lang="en-NZ" sz="2900" dirty="0"/>
              <a:t>The effort and impacts of implementing Option B are rated medium.</a:t>
            </a:r>
          </a:p>
          <a:p>
            <a:pPr>
              <a:lnSpc>
                <a:spcPct val="120000"/>
              </a:lnSpc>
            </a:pPr>
            <a:r>
              <a:rPr lang="en-US" sz="2900" b="1" cap="small" dirty="0"/>
              <a:t>Option C: RTP from SAD (Full Solution) </a:t>
            </a:r>
            <a:endParaRPr lang="en-NZ" sz="2900" b="1" cap="small" dirty="0"/>
          </a:p>
          <a:p>
            <a:pPr>
              <a:lnSpc>
                <a:spcPct val="120000"/>
              </a:lnSpc>
            </a:pPr>
            <a:r>
              <a:rPr lang="en-NZ" sz="2900" dirty="0"/>
              <a:t>This solution would extend SAD even further than Option B. With Option C, SAD will incorporate SDV and have the ability to receive the latest bids and offers.</a:t>
            </a:r>
          </a:p>
          <a:p>
            <a:pPr>
              <a:lnSpc>
                <a:spcPct val="120000"/>
              </a:lnSpc>
            </a:pPr>
            <a:r>
              <a:rPr lang="en-NZ" sz="2900" dirty="0"/>
              <a:t>The effort and impacts of implementing Option C are rated high.</a:t>
            </a:r>
          </a:p>
          <a:p>
            <a:pPr>
              <a:lnSpc>
                <a:spcPct val="120000"/>
              </a:lnSpc>
            </a:pPr>
            <a:endParaRPr lang="en-NZ" sz="2900" dirty="0"/>
          </a:p>
          <a:p>
            <a:endParaRPr lang="en-NZ" dirty="0"/>
          </a:p>
        </p:txBody>
      </p:sp>
      <p:sp>
        <p:nvSpPr>
          <p:cNvPr id="3" name="Slide Number Placeholder 2">
            <a:extLst>
              <a:ext uri="{FF2B5EF4-FFF2-40B4-BE49-F238E27FC236}">
                <a16:creationId xmlns:a16="http://schemas.microsoft.com/office/drawing/2014/main" id="{E57E1763-ADF5-4C06-846F-B550F91D054E}"/>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32</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D0D6606D-346F-468F-9659-0A4FEAEF8D43}"/>
              </a:ext>
            </a:extLst>
          </p:cNvPr>
          <p:cNvSpPr>
            <a:spLocks noGrp="1"/>
          </p:cNvSpPr>
          <p:nvPr>
            <p:ph type="title"/>
          </p:nvPr>
        </p:nvSpPr>
        <p:spPr/>
        <p:txBody>
          <a:bodyPr/>
          <a:lstStyle/>
          <a:p>
            <a:r>
              <a:rPr lang="en-NZ" dirty="0"/>
              <a:t>Options to Mitigate the Impacts of Outages</a:t>
            </a:r>
          </a:p>
        </p:txBody>
      </p:sp>
      <p:pic>
        <p:nvPicPr>
          <p:cNvPr id="6" name="Picture 5">
            <a:extLst>
              <a:ext uri="{FF2B5EF4-FFF2-40B4-BE49-F238E27FC236}">
                <a16:creationId xmlns:a16="http://schemas.microsoft.com/office/drawing/2014/main" id="{F48A2CA0-D8F6-4053-93C3-43762822D69D}"/>
              </a:ext>
            </a:extLst>
          </p:cNvPr>
          <p:cNvPicPr>
            <a:picLocks noChangeAspect="1"/>
          </p:cNvPicPr>
          <p:nvPr/>
        </p:nvPicPr>
        <p:blipFill rotWithShape="1">
          <a:blip r:embed="rId2"/>
          <a:srcRect l="6817" t="17211" r="4097" b="15361"/>
          <a:stretch/>
        </p:blipFill>
        <p:spPr>
          <a:xfrm>
            <a:off x="5555247" y="1137398"/>
            <a:ext cx="3286411" cy="1800000"/>
          </a:xfrm>
          <a:prstGeom prst="rect">
            <a:avLst/>
          </a:prstGeom>
        </p:spPr>
      </p:pic>
      <p:pic>
        <p:nvPicPr>
          <p:cNvPr id="8" name="Picture 7">
            <a:extLst>
              <a:ext uri="{FF2B5EF4-FFF2-40B4-BE49-F238E27FC236}">
                <a16:creationId xmlns:a16="http://schemas.microsoft.com/office/drawing/2014/main" id="{15CA28EF-4474-49D7-90CD-CC8AABEED085}"/>
              </a:ext>
            </a:extLst>
          </p:cNvPr>
          <p:cNvPicPr>
            <a:picLocks noChangeAspect="1"/>
          </p:cNvPicPr>
          <p:nvPr/>
        </p:nvPicPr>
        <p:blipFill rotWithShape="1">
          <a:blip r:embed="rId3"/>
          <a:srcRect l="13521" t="32785" r="9365" b="10649"/>
          <a:stretch/>
        </p:blipFill>
        <p:spPr>
          <a:xfrm>
            <a:off x="5523271" y="3312131"/>
            <a:ext cx="1840408" cy="900000"/>
          </a:xfrm>
          <a:prstGeom prst="rect">
            <a:avLst/>
          </a:prstGeom>
        </p:spPr>
      </p:pic>
      <p:pic>
        <p:nvPicPr>
          <p:cNvPr id="10" name="Picture 9">
            <a:extLst>
              <a:ext uri="{FF2B5EF4-FFF2-40B4-BE49-F238E27FC236}">
                <a16:creationId xmlns:a16="http://schemas.microsoft.com/office/drawing/2014/main" id="{FCA36CA0-E4C9-42DA-9D1A-832468C10EF9}"/>
              </a:ext>
            </a:extLst>
          </p:cNvPr>
          <p:cNvPicPr>
            <a:picLocks noChangeAspect="1"/>
          </p:cNvPicPr>
          <p:nvPr/>
        </p:nvPicPr>
        <p:blipFill rotWithShape="1">
          <a:blip r:embed="rId4"/>
          <a:srcRect l="8757" t="7850" r="10881" b="5278"/>
          <a:stretch/>
        </p:blipFill>
        <p:spPr>
          <a:xfrm>
            <a:off x="7518537" y="3131019"/>
            <a:ext cx="1303126" cy="1080000"/>
          </a:xfrm>
          <a:prstGeom prst="rect">
            <a:avLst/>
          </a:prstGeom>
        </p:spPr>
      </p:pic>
      <p:sp>
        <p:nvSpPr>
          <p:cNvPr id="9" name="Rectangle 8">
            <a:extLst>
              <a:ext uri="{FF2B5EF4-FFF2-40B4-BE49-F238E27FC236}">
                <a16:creationId xmlns:a16="http://schemas.microsoft.com/office/drawing/2014/main" id="{A855B3FF-ABEE-40EA-A2DC-B974EEDC8BEE}"/>
              </a:ext>
            </a:extLst>
          </p:cNvPr>
          <p:cNvSpPr/>
          <p:nvPr/>
        </p:nvSpPr>
        <p:spPr>
          <a:xfrm>
            <a:off x="6135328" y="1850922"/>
            <a:ext cx="2396613" cy="180667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NZ" sz="2000" dirty="0">
                <a:solidFill>
                  <a:schemeClr val="tx1"/>
                </a:solidFill>
              </a:rPr>
              <a:t>significant capital and ongoing operational cost</a:t>
            </a:r>
          </a:p>
        </p:txBody>
      </p:sp>
    </p:spTree>
    <p:extLst>
      <p:ext uri="{BB962C8B-B14F-4D97-AF65-F5344CB8AC3E}">
        <p14:creationId xmlns:p14="http://schemas.microsoft.com/office/powerpoint/2010/main" val="2875982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8D30965-F60B-4AA6-8A58-E330BA3ED920}"/>
              </a:ext>
            </a:extLst>
          </p:cNvPr>
          <p:cNvSpPr>
            <a:spLocks noGrp="1"/>
          </p:cNvSpPr>
          <p:nvPr>
            <p:ph idx="1"/>
          </p:nvPr>
        </p:nvSpPr>
        <p:spPr>
          <a:xfrm>
            <a:off x="946799" y="1061884"/>
            <a:ext cx="7924355" cy="3775587"/>
          </a:xfrm>
        </p:spPr>
        <p:txBody>
          <a:bodyPr>
            <a:normAutofit fontScale="70000" lnSpcReduction="20000"/>
          </a:bodyPr>
          <a:lstStyle/>
          <a:p>
            <a:pPr marL="285750" lvl="0" indent="-285750">
              <a:lnSpc>
                <a:spcPct val="120000"/>
              </a:lnSpc>
              <a:buFont typeface="Arial" panose="020B0604020202020204" pitchFamily="34" charset="0"/>
              <a:buChar char="•"/>
            </a:pPr>
            <a:r>
              <a:rPr lang="en-NZ" dirty="0"/>
              <a:t>Market System datastore and the current application code were designed in the early 2000s,</a:t>
            </a:r>
          </a:p>
          <a:p>
            <a:pPr marL="285750" indent="-285750">
              <a:lnSpc>
                <a:spcPct val="120000"/>
              </a:lnSpc>
              <a:buFont typeface="Arial" panose="020B0604020202020204" pitchFamily="34" charset="0"/>
              <a:buChar char="•"/>
            </a:pPr>
            <a:r>
              <a:rPr lang="en-US" dirty="0"/>
              <a:t>Transpower always attempts </a:t>
            </a:r>
            <a:r>
              <a:rPr lang="en-NZ" dirty="0"/>
              <a:t>to minimise the occurrence and duration of outages e.g. only 12.5% of the changes required an outage between Nov 16 and Jan 18,</a:t>
            </a:r>
          </a:p>
          <a:p>
            <a:pPr marL="285750" lvl="0" indent="-285750">
              <a:lnSpc>
                <a:spcPct val="120000"/>
              </a:lnSpc>
              <a:buFont typeface="Arial" panose="020B0604020202020204" pitchFamily="34" charset="0"/>
              <a:buChar char="•"/>
            </a:pPr>
            <a:r>
              <a:rPr lang="en-US" dirty="0"/>
              <a:t>Market System outages are infrequent events normally take less than 1 hour to complete,</a:t>
            </a:r>
            <a:endParaRPr lang="en-NZ" dirty="0"/>
          </a:p>
          <a:p>
            <a:pPr marL="285750" lvl="0" indent="-285750">
              <a:lnSpc>
                <a:spcPct val="120000"/>
              </a:lnSpc>
              <a:buFont typeface="Arial" panose="020B0604020202020204" pitchFamily="34" charset="0"/>
              <a:buChar char="•"/>
            </a:pPr>
            <a:r>
              <a:rPr lang="en-US" dirty="0"/>
              <a:t>Market System outages are scheduled when there is less grid activity and stable prices,</a:t>
            </a:r>
            <a:endParaRPr lang="en-NZ" dirty="0"/>
          </a:p>
          <a:p>
            <a:pPr marL="285750" lvl="0" indent="-285750">
              <a:lnSpc>
                <a:spcPct val="120000"/>
              </a:lnSpc>
              <a:buFont typeface="Arial" panose="020B0604020202020204" pitchFamily="34" charset="0"/>
              <a:buChar char="•"/>
            </a:pPr>
            <a:r>
              <a:rPr lang="en-NZ" dirty="0"/>
              <a:t>PRS prices predict FP and potentially RTP prices relatively accurately assumed no participants’ behaviour changes,</a:t>
            </a:r>
          </a:p>
          <a:p>
            <a:pPr marL="285750" lvl="0" indent="-285750">
              <a:lnSpc>
                <a:spcPct val="120000"/>
              </a:lnSpc>
              <a:buFont typeface="Arial" panose="020B0604020202020204" pitchFamily="34" charset="0"/>
              <a:buChar char="•"/>
            </a:pPr>
            <a:r>
              <a:rPr lang="en-NZ" dirty="0"/>
              <a:t>peer approaches could be time-consuming or requiring a market suspension,</a:t>
            </a:r>
          </a:p>
          <a:p>
            <a:pPr marL="285750" lvl="0" indent="-285750">
              <a:lnSpc>
                <a:spcPct val="120000"/>
              </a:lnSpc>
              <a:buFont typeface="Arial" panose="020B0604020202020204" pitchFamily="34" charset="0"/>
              <a:buChar char="•"/>
            </a:pPr>
            <a:r>
              <a:rPr lang="en-NZ" dirty="0"/>
              <a:t>the effort and impacts of implementing the three options to mitigate the implications of MS outages are rated medium and high,</a:t>
            </a:r>
          </a:p>
          <a:p>
            <a:pPr marL="285750" lvl="0" indent="-285750">
              <a:lnSpc>
                <a:spcPct val="120000"/>
              </a:lnSpc>
              <a:buFont typeface="Arial" panose="020B0604020202020204" pitchFamily="34" charset="0"/>
              <a:buChar char="•"/>
            </a:pPr>
            <a:r>
              <a:rPr lang="en-NZ" dirty="0"/>
              <a:t>Future work could be done to investigate what type of outages are more suitable for the industry e.g. would the industry prefer less frequent but longer outages or more frequent but shorter outages.</a:t>
            </a:r>
          </a:p>
          <a:p>
            <a:endParaRPr lang="en-NZ" dirty="0"/>
          </a:p>
        </p:txBody>
      </p:sp>
      <p:sp>
        <p:nvSpPr>
          <p:cNvPr id="3" name="Slide Number Placeholder 2">
            <a:extLst>
              <a:ext uri="{FF2B5EF4-FFF2-40B4-BE49-F238E27FC236}">
                <a16:creationId xmlns:a16="http://schemas.microsoft.com/office/drawing/2014/main" id="{7FCF9D5D-AE63-479D-B0B4-13E9E8806B4E}"/>
              </a:ext>
            </a:extLst>
          </p:cNvPr>
          <p:cNvSpPr>
            <a:spLocks noGrp="1"/>
          </p:cNvSpPr>
          <p:nvPr>
            <p:ph type="sldNum" sz="quarter" idx="4"/>
          </p:nvPr>
        </p:nvSpPr>
        <p:spPr/>
        <p:txBody>
          <a:bodyPr/>
          <a:lstStyle/>
          <a:p>
            <a:pPr algn="l"/>
            <a:fld id="{3BD45740-F50A-F448-96F6-026F0EEFDD73}" type="slidenum">
              <a:rPr lang="en-US" smtClean="0"/>
              <a:pPr algn="l"/>
              <a:t>33</a:t>
            </a:fld>
            <a:endParaRPr lang="en-US" dirty="0"/>
          </a:p>
        </p:txBody>
      </p:sp>
      <p:sp>
        <p:nvSpPr>
          <p:cNvPr id="4" name="Title 3">
            <a:extLst>
              <a:ext uri="{FF2B5EF4-FFF2-40B4-BE49-F238E27FC236}">
                <a16:creationId xmlns:a16="http://schemas.microsoft.com/office/drawing/2014/main" id="{C64CE926-EDDA-4647-92C8-D51530691EA2}"/>
              </a:ext>
            </a:extLst>
          </p:cNvPr>
          <p:cNvSpPr>
            <a:spLocks noGrp="1"/>
          </p:cNvSpPr>
          <p:nvPr>
            <p:ph type="title"/>
          </p:nvPr>
        </p:nvSpPr>
        <p:spPr/>
        <p:txBody>
          <a:bodyPr/>
          <a:lstStyle/>
          <a:p>
            <a:r>
              <a:rPr lang="en-NZ" dirty="0"/>
              <a:t>Conclusions – NO Change </a:t>
            </a:r>
          </a:p>
        </p:txBody>
      </p:sp>
    </p:spTree>
    <p:extLst>
      <p:ext uri="{BB962C8B-B14F-4D97-AF65-F5344CB8AC3E}">
        <p14:creationId xmlns:p14="http://schemas.microsoft.com/office/powerpoint/2010/main" val="3815125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77EF-0E91-4A95-A4C3-87A6583E9B8C}"/>
              </a:ext>
            </a:extLst>
          </p:cNvPr>
          <p:cNvSpPr>
            <a:spLocks noGrp="1"/>
          </p:cNvSpPr>
          <p:nvPr>
            <p:ph type="ctrTitle"/>
          </p:nvPr>
        </p:nvSpPr>
        <p:spPr/>
        <p:txBody>
          <a:bodyPr/>
          <a:lstStyle/>
          <a:p>
            <a:r>
              <a:rPr lang="en-NZ" dirty="0"/>
              <a:t>Instantaneous Reserve (IR) deficits</a:t>
            </a:r>
          </a:p>
        </p:txBody>
      </p:sp>
      <p:sp>
        <p:nvSpPr>
          <p:cNvPr id="5" name="Text Placeholder 4">
            <a:extLst>
              <a:ext uri="{FF2B5EF4-FFF2-40B4-BE49-F238E27FC236}">
                <a16:creationId xmlns:a16="http://schemas.microsoft.com/office/drawing/2014/main" id="{4AB1F4B8-88CC-4892-9264-F8DED6C2E691}"/>
              </a:ext>
            </a:extLst>
          </p:cNvPr>
          <p:cNvSpPr>
            <a:spLocks noGrp="1"/>
          </p:cNvSpPr>
          <p:nvPr>
            <p:ph type="body" idx="15"/>
          </p:nvPr>
        </p:nvSpPr>
        <p:spPr>
          <a:xfrm>
            <a:off x="450867" y="2303752"/>
            <a:ext cx="5007398" cy="334836"/>
          </a:xfrm>
        </p:spPr>
        <p:txBody>
          <a:bodyPr/>
          <a:lstStyle/>
          <a:p>
            <a:r>
              <a:rPr lang="en-NZ" sz="1400" b="1" dirty="0"/>
              <a:t>Presenter : Murray Henderson</a:t>
            </a:r>
          </a:p>
        </p:txBody>
      </p:sp>
    </p:spTree>
    <p:extLst>
      <p:ext uri="{BB962C8B-B14F-4D97-AF65-F5344CB8AC3E}">
        <p14:creationId xmlns:p14="http://schemas.microsoft.com/office/powerpoint/2010/main" val="36637107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35</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current state</a:t>
            </a:r>
          </a:p>
        </p:txBody>
      </p:sp>
      <p:sp>
        <p:nvSpPr>
          <p:cNvPr id="8" name="Content Placeholder 7">
            <a:extLst>
              <a:ext uri="{FF2B5EF4-FFF2-40B4-BE49-F238E27FC236}">
                <a16:creationId xmlns:a16="http://schemas.microsoft.com/office/drawing/2014/main" id="{3F0B142A-BD1A-4238-A830-0C9EA0762A94}"/>
              </a:ext>
            </a:extLst>
          </p:cNvPr>
          <p:cNvSpPr>
            <a:spLocks noGrp="1"/>
          </p:cNvSpPr>
          <p:nvPr>
            <p:ph idx="1"/>
          </p:nvPr>
        </p:nvSpPr>
        <p:spPr>
          <a:xfrm>
            <a:off x="946800" y="1241451"/>
            <a:ext cx="7740000" cy="3222062"/>
          </a:xfrm>
        </p:spPr>
        <p:txBody>
          <a:bodyPr/>
          <a:lstStyle/>
          <a:p>
            <a:pPr marL="285750" indent="-285750">
              <a:buFont typeface="Arial" panose="020B0604020202020204" pitchFamily="34" charset="0"/>
              <a:buChar char="•"/>
            </a:pPr>
            <a:r>
              <a:rPr lang="en-NZ" dirty="0"/>
              <a:t>Prioritises energy ahead of </a:t>
            </a:r>
            <a:r>
              <a:rPr lang="en-NZ" b="1" u="sng" dirty="0"/>
              <a:t>Contingent Event (CE)</a:t>
            </a:r>
            <a:r>
              <a:rPr lang="en-NZ" dirty="0"/>
              <a:t> IR</a:t>
            </a:r>
          </a:p>
          <a:p>
            <a:pPr marL="685350" lvl="1">
              <a:spcAft>
                <a:spcPts val="1200"/>
              </a:spcAft>
              <a:buFont typeface="Arial" panose="020B0604020202020204" pitchFamily="34" charset="0"/>
              <a:buChar char="•"/>
            </a:pPr>
            <a:r>
              <a:rPr lang="en-NZ" dirty="0"/>
              <a:t>Relaxation </a:t>
            </a:r>
            <a:r>
              <a:rPr lang="en-NZ" b="1" i="1" dirty="0"/>
              <a:t>is</a:t>
            </a:r>
            <a:r>
              <a:rPr lang="en-NZ" dirty="0"/>
              <a:t> the ‘optimal outcome’</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Sends price signals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Ex-ante tidy-up – Virtual Reserve Provider (VRP)</a:t>
            </a:r>
          </a:p>
          <a:p>
            <a:endParaRPr lang="en-NZ" dirty="0"/>
          </a:p>
        </p:txBody>
      </p:sp>
      <p:cxnSp>
        <p:nvCxnSpPr>
          <p:cNvPr id="10" name="Straight Connector 9">
            <a:extLst>
              <a:ext uri="{FF2B5EF4-FFF2-40B4-BE49-F238E27FC236}">
                <a16:creationId xmlns:a16="http://schemas.microsoft.com/office/drawing/2014/main" id="{D762A4C9-426E-4179-9561-845D29973B15}"/>
              </a:ext>
            </a:extLst>
          </p:cNvPr>
          <p:cNvCxnSpPr/>
          <p:nvPr/>
        </p:nvCxnSpPr>
        <p:spPr>
          <a:xfrm flipV="1">
            <a:off x="1987657" y="2496021"/>
            <a:ext cx="503695" cy="356461"/>
          </a:xfrm>
          <a:prstGeom prst="line">
            <a:avLst/>
          </a:prstGeom>
        </p:spPr>
        <p:style>
          <a:lnRef idx="2">
            <a:schemeClr val="accent3"/>
          </a:lnRef>
          <a:fillRef idx="0">
            <a:schemeClr val="accent3"/>
          </a:fillRef>
          <a:effectRef idx="1">
            <a:schemeClr val="accent3"/>
          </a:effectRef>
          <a:fontRef idx="minor">
            <a:schemeClr val="tx1"/>
          </a:fontRef>
        </p:style>
      </p:cxnSp>
    </p:spTree>
    <p:extLst>
      <p:ext uri="{BB962C8B-B14F-4D97-AF65-F5344CB8AC3E}">
        <p14:creationId xmlns:p14="http://schemas.microsoft.com/office/powerpoint/2010/main" val="213858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2B46848A-B3F4-4B93-B9C0-ADFB01C94E7F}"/>
              </a:ext>
            </a:extLst>
          </p:cNvPr>
          <p:cNvGraphicFramePr>
            <a:graphicFrameLocks noGrp="1"/>
          </p:cNvGraphicFramePr>
          <p:nvPr>
            <p:ph idx="1"/>
            <p:extLst/>
          </p:nvPr>
        </p:nvGraphicFramePr>
        <p:xfrm>
          <a:off x="946150" y="1241425"/>
          <a:ext cx="7740650" cy="3352800"/>
        </p:xfrm>
        <a:graphic>
          <a:graphicData uri="http://schemas.openxmlformats.org/drawingml/2006/chart">
            <c:chart xmlns:c="http://schemas.openxmlformats.org/drawingml/2006/chart" xmlns:r="http://schemas.openxmlformats.org/officeDocument/2006/relationships" r:id="rId3"/>
          </a:graphicData>
        </a:graphic>
      </p:graphicFrame>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36</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current state</a:t>
            </a:r>
          </a:p>
        </p:txBody>
      </p:sp>
    </p:spTree>
    <p:extLst>
      <p:ext uri="{BB962C8B-B14F-4D97-AF65-F5344CB8AC3E}">
        <p14:creationId xmlns:p14="http://schemas.microsoft.com/office/powerpoint/2010/main" val="38493547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37</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RTP</a:t>
            </a:r>
          </a:p>
        </p:txBody>
      </p:sp>
      <p:sp>
        <p:nvSpPr>
          <p:cNvPr id="8" name="Content Placeholder 7">
            <a:extLst>
              <a:ext uri="{FF2B5EF4-FFF2-40B4-BE49-F238E27FC236}">
                <a16:creationId xmlns:a16="http://schemas.microsoft.com/office/drawing/2014/main" id="{3F0B142A-BD1A-4238-A830-0C9EA0762A94}"/>
              </a:ext>
            </a:extLst>
          </p:cNvPr>
          <p:cNvSpPr>
            <a:spLocks noGrp="1"/>
          </p:cNvSpPr>
          <p:nvPr>
            <p:ph idx="1"/>
          </p:nvPr>
        </p:nvSpPr>
        <p:spPr>
          <a:xfrm>
            <a:off x="946800" y="2169763"/>
            <a:ext cx="7244054" cy="2424872"/>
          </a:xfrm>
        </p:spPr>
        <p:txBody>
          <a:bodyPr>
            <a:normAutofit/>
          </a:bodyPr>
          <a:lstStyle/>
          <a:p>
            <a:pPr algn="ctr"/>
            <a:r>
              <a:rPr lang="en-NZ" sz="3200" dirty="0"/>
              <a:t>Why is change required?</a:t>
            </a:r>
          </a:p>
        </p:txBody>
      </p:sp>
      <p:graphicFrame>
        <p:nvGraphicFramePr>
          <p:cNvPr id="5" name="Content Placeholder 6">
            <a:extLst>
              <a:ext uri="{FF2B5EF4-FFF2-40B4-BE49-F238E27FC236}">
                <a16:creationId xmlns:a16="http://schemas.microsoft.com/office/drawing/2014/main" id="{18D97357-AD8B-4825-8810-B7E41EDBBC1D}"/>
              </a:ext>
            </a:extLst>
          </p:cNvPr>
          <p:cNvGraphicFramePr>
            <a:graphicFrameLocks/>
          </p:cNvGraphicFramePr>
          <p:nvPr>
            <p:extLst/>
          </p:nvPr>
        </p:nvGraphicFramePr>
        <p:xfrm>
          <a:off x="946150" y="1137398"/>
          <a:ext cx="7740650" cy="3456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89033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5">
                                            <p:graphicEl>
                                              <a:chart seriesIdx="-3" categoryIdx="-3" bldStep="gridLegend"/>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graphicEl>
                                              <a:chart seriesIdx="0" categoryIdx="-4" bldStep="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graphicEl>
                                              <a:chart seriesIdx="1" categoryIdx="-4" bldStep="series"/>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chart seriesIdx="2"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Chart bld="series"/>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38</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RTP</a:t>
            </a:r>
          </a:p>
        </p:txBody>
      </p:sp>
      <p:sp>
        <p:nvSpPr>
          <p:cNvPr id="8" name="Content Placeholder 7">
            <a:extLst>
              <a:ext uri="{FF2B5EF4-FFF2-40B4-BE49-F238E27FC236}">
                <a16:creationId xmlns:a16="http://schemas.microsoft.com/office/drawing/2014/main" id="{3F0B142A-BD1A-4238-A830-0C9EA0762A94}"/>
              </a:ext>
            </a:extLst>
          </p:cNvPr>
          <p:cNvSpPr>
            <a:spLocks noGrp="1"/>
          </p:cNvSpPr>
          <p:nvPr>
            <p:ph idx="1"/>
          </p:nvPr>
        </p:nvSpPr>
        <p:spPr/>
        <p:txBody>
          <a:bodyPr/>
          <a:lstStyle/>
          <a:p>
            <a:pPr marL="285750" indent="-285750">
              <a:buFont typeface="Arial" panose="020B0604020202020204" pitchFamily="34" charset="0"/>
              <a:buChar char="•"/>
            </a:pPr>
            <a:r>
              <a:rPr lang="en-NZ" dirty="0"/>
              <a:t>To be confirmed</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2</a:t>
            </a:r>
            <a:r>
              <a:rPr lang="en-NZ" baseline="30000" dirty="0"/>
              <a:t>nd</a:t>
            </a:r>
            <a:r>
              <a:rPr lang="en-NZ" dirty="0"/>
              <a:t> RTP consultation</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Lots of good ideas – </a:t>
            </a:r>
            <a:r>
              <a:rPr lang="en-NZ" b="1" u="sng" dirty="0"/>
              <a:t>viable options</a:t>
            </a:r>
            <a:r>
              <a:rPr lang="en-NZ" dirty="0"/>
              <a:t>!</a:t>
            </a:r>
          </a:p>
        </p:txBody>
      </p:sp>
      <p:pic>
        <p:nvPicPr>
          <p:cNvPr id="2" name="Picture 1">
            <a:extLst>
              <a:ext uri="{FF2B5EF4-FFF2-40B4-BE49-F238E27FC236}">
                <a16:creationId xmlns:a16="http://schemas.microsoft.com/office/drawing/2014/main" id="{07545FC1-CCC6-41C8-8697-75EDF7FBFBA6}"/>
              </a:ext>
            </a:extLst>
          </p:cNvPr>
          <p:cNvPicPr>
            <a:picLocks noChangeAspect="1"/>
          </p:cNvPicPr>
          <p:nvPr/>
        </p:nvPicPr>
        <p:blipFill>
          <a:blip r:embed="rId2"/>
          <a:stretch>
            <a:fillRect/>
          </a:stretch>
        </p:blipFill>
        <p:spPr>
          <a:xfrm>
            <a:off x="5392169" y="1241450"/>
            <a:ext cx="3379492" cy="2433234"/>
          </a:xfrm>
          <a:prstGeom prst="rect">
            <a:avLst/>
          </a:prstGeom>
          <a:noFill/>
          <a:ln w="66675">
            <a:noFill/>
          </a:ln>
        </p:spPr>
      </p:pic>
    </p:spTree>
    <p:extLst>
      <p:ext uri="{BB962C8B-B14F-4D97-AF65-F5344CB8AC3E}">
        <p14:creationId xmlns:p14="http://schemas.microsoft.com/office/powerpoint/2010/main" val="4159871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39</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RTP</a:t>
            </a:r>
          </a:p>
        </p:txBody>
      </p:sp>
      <p:sp>
        <p:nvSpPr>
          <p:cNvPr id="8" name="Content Placeholder 7">
            <a:extLst>
              <a:ext uri="{FF2B5EF4-FFF2-40B4-BE49-F238E27FC236}">
                <a16:creationId xmlns:a16="http://schemas.microsoft.com/office/drawing/2014/main" id="{3F0B142A-BD1A-4238-A830-0C9EA0762A94}"/>
              </a:ext>
            </a:extLst>
          </p:cNvPr>
          <p:cNvSpPr>
            <a:spLocks noGrp="1"/>
          </p:cNvSpPr>
          <p:nvPr>
            <p:ph idx="1"/>
          </p:nvPr>
        </p:nvSpPr>
        <p:spPr/>
        <p:txBody>
          <a:bodyPr/>
          <a:lstStyle/>
          <a:p>
            <a:endParaRPr lang="en-NZ" dirty="0"/>
          </a:p>
        </p:txBody>
      </p:sp>
      <p:graphicFrame>
        <p:nvGraphicFramePr>
          <p:cNvPr id="2" name="Diagram 1">
            <a:extLst>
              <a:ext uri="{FF2B5EF4-FFF2-40B4-BE49-F238E27FC236}">
                <a16:creationId xmlns:a16="http://schemas.microsoft.com/office/drawing/2014/main" id="{B3185116-C52E-4AAA-B990-DF28159FD161}"/>
              </a:ext>
            </a:extLst>
          </p:cNvPr>
          <p:cNvGraphicFramePr/>
          <p:nvPr>
            <p:extLst/>
          </p:nvPr>
        </p:nvGraphicFramePr>
        <p:xfrm>
          <a:off x="1524000" y="1137398"/>
          <a:ext cx="6096000" cy="3466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83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77EF-0E91-4A95-A4C3-87A6583E9B8C}"/>
              </a:ext>
            </a:extLst>
          </p:cNvPr>
          <p:cNvSpPr>
            <a:spLocks noGrp="1"/>
          </p:cNvSpPr>
          <p:nvPr>
            <p:ph type="ctrTitle"/>
          </p:nvPr>
        </p:nvSpPr>
        <p:spPr/>
        <p:txBody>
          <a:bodyPr/>
          <a:lstStyle/>
          <a:p>
            <a:r>
              <a:rPr lang="en-NZ" dirty="0"/>
              <a:t>Current status and general overview of feedback </a:t>
            </a:r>
          </a:p>
        </p:txBody>
      </p:sp>
      <p:sp>
        <p:nvSpPr>
          <p:cNvPr id="5" name="Text Placeholder 4">
            <a:extLst>
              <a:ext uri="{FF2B5EF4-FFF2-40B4-BE49-F238E27FC236}">
                <a16:creationId xmlns:a16="http://schemas.microsoft.com/office/drawing/2014/main" id="{4AB1F4B8-88CC-4892-9264-F8DED6C2E691}"/>
              </a:ext>
            </a:extLst>
          </p:cNvPr>
          <p:cNvSpPr>
            <a:spLocks noGrp="1"/>
          </p:cNvSpPr>
          <p:nvPr>
            <p:ph type="body" idx="15"/>
          </p:nvPr>
        </p:nvSpPr>
        <p:spPr>
          <a:xfrm>
            <a:off x="450867" y="2303752"/>
            <a:ext cx="2735095" cy="334836"/>
          </a:xfrm>
        </p:spPr>
        <p:txBody>
          <a:bodyPr/>
          <a:lstStyle/>
          <a:p>
            <a:r>
              <a:rPr lang="en-NZ" sz="1400" b="1" dirty="0"/>
              <a:t>Presenter : Justin Wood</a:t>
            </a:r>
          </a:p>
        </p:txBody>
      </p:sp>
    </p:spTree>
    <p:extLst>
      <p:ext uri="{BB962C8B-B14F-4D97-AF65-F5344CB8AC3E}">
        <p14:creationId xmlns:p14="http://schemas.microsoft.com/office/powerpoint/2010/main" val="16469605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40</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RTP</a:t>
            </a:r>
          </a:p>
        </p:txBody>
      </p:sp>
      <p:sp>
        <p:nvSpPr>
          <p:cNvPr id="8" name="Content Placeholder 7">
            <a:extLst>
              <a:ext uri="{FF2B5EF4-FFF2-40B4-BE49-F238E27FC236}">
                <a16:creationId xmlns:a16="http://schemas.microsoft.com/office/drawing/2014/main" id="{3F0B142A-BD1A-4238-A830-0C9EA0762A94}"/>
              </a:ext>
            </a:extLst>
          </p:cNvPr>
          <p:cNvSpPr>
            <a:spLocks noGrp="1"/>
          </p:cNvSpPr>
          <p:nvPr>
            <p:ph idx="1"/>
          </p:nvPr>
        </p:nvSpPr>
        <p:spPr/>
        <p:txBody>
          <a:bodyPr/>
          <a:lstStyle/>
          <a:p>
            <a:endParaRPr lang="en-NZ" dirty="0"/>
          </a:p>
        </p:txBody>
      </p:sp>
      <p:graphicFrame>
        <p:nvGraphicFramePr>
          <p:cNvPr id="2" name="Diagram 1">
            <a:extLst>
              <a:ext uri="{FF2B5EF4-FFF2-40B4-BE49-F238E27FC236}">
                <a16:creationId xmlns:a16="http://schemas.microsoft.com/office/drawing/2014/main" id="{B3185116-C52E-4AAA-B990-DF28159FD161}"/>
              </a:ext>
            </a:extLst>
          </p:cNvPr>
          <p:cNvGraphicFramePr/>
          <p:nvPr>
            <p:extLst/>
          </p:nvPr>
        </p:nvGraphicFramePr>
        <p:xfrm>
          <a:off x="1524000" y="1137398"/>
          <a:ext cx="6096000" cy="3466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793874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41</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RTP</a:t>
            </a:r>
          </a:p>
        </p:txBody>
      </p:sp>
      <p:sp>
        <p:nvSpPr>
          <p:cNvPr id="8" name="Content Placeholder 7">
            <a:extLst>
              <a:ext uri="{FF2B5EF4-FFF2-40B4-BE49-F238E27FC236}">
                <a16:creationId xmlns:a16="http://schemas.microsoft.com/office/drawing/2014/main" id="{3F0B142A-BD1A-4238-A830-0C9EA0762A94}"/>
              </a:ext>
            </a:extLst>
          </p:cNvPr>
          <p:cNvSpPr>
            <a:spLocks noGrp="1"/>
          </p:cNvSpPr>
          <p:nvPr>
            <p:ph idx="1"/>
          </p:nvPr>
        </p:nvSpPr>
        <p:spPr/>
        <p:txBody>
          <a:bodyPr/>
          <a:lstStyle/>
          <a:p>
            <a:r>
              <a:rPr lang="en-NZ" dirty="0"/>
              <a:t>Options investigated:</a:t>
            </a:r>
          </a:p>
          <a:p>
            <a:endParaRPr lang="en-NZ" dirty="0"/>
          </a:p>
          <a:p>
            <a:pPr marL="285750" indent="-285750">
              <a:buFont typeface="Arial" panose="020B0604020202020204" pitchFamily="34" charset="0"/>
              <a:buChar char="•"/>
            </a:pPr>
            <a:r>
              <a:rPr lang="en-NZ" dirty="0"/>
              <a:t>Change only the CE IR CVPs </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Create a new CE IR CVP for concurrent FIR and SIR deficits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r>
              <a:rPr lang="en-NZ" dirty="0"/>
              <a:t>Change the CE IR CVPs and adjust quantities</a:t>
            </a:r>
          </a:p>
        </p:txBody>
      </p:sp>
    </p:spTree>
    <p:extLst>
      <p:ext uri="{BB962C8B-B14F-4D97-AF65-F5344CB8AC3E}">
        <p14:creationId xmlns:p14="http://schemas.microsoft.com/office/powerpoint/2010/main" val="86919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42</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RTP option analysis</a:t>
            </a:r>
          </a:p>
        </p:txBody>
      </p:sp>
      <p:sp>
        <p:nvSpPr>
          <p:cNvPr id="8" name="Content Placeholder 7">
            <a:extLst>
              <a:ext uri="{FF2B5EF4-FFF2-40B4-BE49-F238E27FC236}">
                <a16:creationId xmlns:a16="http://schemas.microsoft.com/office/drawing/2014/main" id="{3F0B142A-BD1A-4238-A830-0C9EA0762A94}"/>
              </a:ext>
            </a:extLst>
          </p:cNvPr>
          <p:cNvSpPr>
            <a:spLocks noGrp="1"/>
          </p:cNvSpPr>
          <p:nvPr>
            <p:ph idx="1"/>
          </p:nvPr>
        </p:nvSpPr>
        <p:spPr/>
        <p:txBody>
          <a:bodyPr/>
          <a:lstStyle/>
          <a:p>
            <a:r>
              <a:rPr lang="en-NZ" dirty="0"/>
              <a:t>Example based comparative</a:t>
            </a:r>
          </a:p>
          <a:p>
            <a:pPr marL="285750" indent="-285750">
              <a:lnSpc>
                <a:spcPct val="150000"/>
              </a:lnSpc>
              <a:buFont typeface="Arial" panose="020B0604020202020204" pitchFamily="34" charset="0"/>
              <a:buChar char="•"/>
            </a:pPr>
            <a:r>
              <a:rPr lang="en-NZ" dirty="0"/>
              <a:t>Option vs option</a:t>
            </a:r>
          </a:p>
          <a:p>
            <a:pPr marL="285750" indent="-285750">
              <a:lnSpc>
                <a:spcPct val="150000"/>
              </a:lnSpc>
              <a:buFont typeface="Arial" panose="020B0604020202020204" pitchFamily="34" charset="0"/>
              <a:buChar char="•"/>
            </a:pPr>
            <a:r>
              <a:rPr lang="en-NZ" dirty="0"/>
              <a:t>CVP values</a:t>
            </a:r>
          </a:p>
        </p:txBody>
      </p:sp>
    </p:spTree>
    <p:extLst>
      <p:ext uri="{BB962C8B-B14F-4D97-AF65-F5344CB8AC3E}">
        <p14:creationId xmlns:p14="http://schemas.microsoft.com/office/powerpoint/2010/main" val="2672557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43</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RTP option analysis</a:t>
            </a:r>
          </a:p>
        </p:txBody>
      </p:sp>
      <p:graphicFrame>
        <p:nvGraphicFramePr>
          <p:cNvPr id="6" name="Content Placeholder 5">
            <a:extLst>
              <a:ext uri="{FF2B5EF4-FFF2-40B4-BE49-F238E27FC236}">
                <a16:creationId xmlns:a16="http://schemas.microsoft.com/office/drawing/2014/main" id="{0F843345-AD11-4DD5-92F4-8035801CD466}"/>
              </a:ext>
            </a:extLst>
          </p:cNvPr>
          <p:cNvGraphicFramePr>
            <a:graphicFrameLocks noGrp="1"/>
          </p:cNvGraphicFramePr>
          <p:nvPr>
            <p:ph idx="1"/>
            <p:extLst/>
          </p:nvPr>
        </p:nvGraphicFramePr>
        <p:xfrm>
          <a:off x="946150" y="1241425"/>
          <a:ext cx="7212330" cy="3352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81745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26EB317-3B95-4B1C-8A31-D0BE5BC3CE4C}"/>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44</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AB4E9E94-FF5B-4598-971D-AC7F298E9617}"/>
              </a:ext>
            </a:extLst>
          </p:cNvPr>
          <p:cNvSpPr>
            <a:spLocks noGrp="1"/>
          </p:cNvSpPr>
          <p:nvPr>
            <p:ph type="title"/>
          </p:nvPr>
        </p:nvSpPr>
        <p:spPr/>
        <p:txBody>
          <a:bodyPr/>
          <a:lstStyle/>
          <a:p>
            <a:pPr algn="ctr"/>
            <a:r>
              <a:rPr lang="en-NZ" sz="3600" dirty="0"/>
              <a:t>IR deficits – RTP</a:t>
            </a:r>
          </a:p>
        </p:txBody>
      </p:sp>
      <p:pic>
        <p:nvPicPr>
          <p:cNvPr id="5" name="Content Placeholder 4">
            <a:extLst>
              <a:ext uri="{FF2B5EF4-FFF2-40B4-BE49-F238E27FC236}">
                <a16:creationId xmlns:a16="http://schemas.microsoft.com/office/drawing/2014/main" id="{5F284681-8F43-4362-9FE5-8ADD9FD27CA3}"/>
              </a:ext>
            </a:extLst>
          </p:cNvPr>
          <p:cNvPicPr>
            <a:picLocks noGrp="1" noChangeAspect="1"/>
          </p:cNvPicPr>
          <p:nvPr>
            <p:ph idx="1"/>
          </p:nvPr>
        </p:nvPicPr>
        <p:blipFill>
          <a:blip r:embed="rId2"/>
          <a:stretch>
            <a:fillRect/>
          </a:stretch>
        </p:blipFill>
        <p:spPr>
          <a:xfrm flipH="1">
            <a:off x="2216258" y="1137398"/>
            <a:ext cx="4781226" cy="3178954"/>
          </a:xfrm>
          <a:prstGeom prst="rect">
            <a:avLst/>
          </a:prstGeom>
          <a:noFill/>
          <a:ln w="66675">
            <a:noFill/>
          </a:ln>
        </p:spPr>
      </p:pic>
      <p:sp>
        <p:nvSpPr>
          <p:cNvPr id="6" name="Content Placeholder 7">
            <a:extLst>
              <a:ext uri="{FF2B5EF4-FFF2-40B4-BE49-F238E27FC236}">
                <a16:creationId xmlns:a16="http://schemas.microsoft.com/office/drawing/2014/main" id="{B4FD2562-229D-4208-9C57-901C123DF6CD}"/>
              </a:ext>
            </a:extLst>
          </p:cNvPr>
          <p:cNvSpPr txBox="1">
            <a:spLocks/>
          </p:cNvSpPr>
          <p:nvPr/>
        </p:nvSpPr>
        <p:spPr>
          <a:xfrm>
            <a:off x="946800" y="2270502"/>
            <a:ext cx="7236305" cy="2324133"/>
          </a:xfrm>
          <a:prstGeom prst="rect">
            <a:avLst/>
          </a:prstGeom>
        </p:spPr>
        <p:txBody>
          <a:bodyPr vert="horz" lIns="91440" tIns="45720" rIns="91440" bIns="45720" rtlCol="0">
            <a:normAutofit/>
          </a:bodyPr>
          <a:lstStyle>
            <a:lvl1pPr marL="0" indent="0" algn="l" defTabSz="457200" rtl="0" eaLnBrk="1" latinLnBrk="0" hangingPunct="1">
              <a:lnSpc>
                <a:spcPts val="2300"/>
              </a:lnSpc>
              <a:spcBef>
                <a:spcPts val="0"/>
              </a:spcBef>
              <a:spcAft>
                <a:spcPts val="850"/>
              </a:spcAft>
              <a:buClr>
                <a:schemeClr val="bg1">
                  <a:lumMod val="50000"/>
                </a:schemeClr>
              </a:buClr>
              <a:buFontTx/>
              <a:buNone/>
              <a:defRPr sz="1800" kern="1200">
                <a:solidFill>
                  <a:schemeClr val="tx1"/>
                </a:solidFill>
                <a:latin typeface="Arial"/>
                <a:ea typeface="+mn-ea"/>
                <a:cs typeface="Arial"/>
              </a:defRPr>
            </a:lvl1pPr>
            <a:lvl2pPr marL="399600" indent="-28575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1600" kern="1200">
                <a:solidFill>
                  <a:schemeClr val="tx1"/>
                </a:solidFill>
                <a:latin typeface="Arial"/>
                <a:ea typeface="+mn-ea"/>
                <a:cs typeface="Arial"/>
              </a:defRPr>
            </a:lvl2pPr>
            <a:lvl3pPr marL="631825" indent="-228600" algn="l" defTabSz="457200" rtl="0" eaLnBrk="1" latinLnBrk="0" hangingPunct="1">
              <a:lnSpc>
                <a:spcPts val="2300"/>
              </a:lnSpc>
              <a:spcBef>
                <a:spcPts val="0"/>
              </a:spcBef>
              <a:spcAft>
                <a:spcPts val="850"/>
              </a:spcAft>
              <a:buClr>
                <a:schemeClr val="bg1">
                  <a:lumMod val="50000"/>
                </a:schemeClr>
              </a:buClr>
              <a:buSzPct val="80000"/>
              <a:buFont typeface="Lucida Grande"/>
              <a:buChar char="￮"/>
              <a:defRPr sz="1600" b="0" i="0" kern="1200" baseline="0">
                <a:solidFill>
                  <a:schemeClr val="tx1"/>
                </a:solidFill>
                <a:latin typeface="Arial"/>
                <a:ea typeface="+mn-ea"/>
                <a:cs typeface="Arial"/>
              </a:defRPr>
            </a:lvl3pPr>
            <a:lvl4pPr marL="989013" indent="-358775" algn="l" defTabSz="349250" rtl="0" eaLnBrk="1" latinLnBrk="0" hangingPunct="1">
              <a:lnSpc>
                <a:spcPts val="2300"/>
              </a:lnSpc>
              <a:spcBef>
                <a:spcPts val="0"/>
              </a:spcBef>
              <a:spcAft>
                <a:spcPts val="850"/>
              </a:spcAft>
              <a:buClr>
                <a:schemeClr val="bg1">
                  <a:lumMod val="50000"/>
                </a:schemeClr>
              </a:buClr>
              <a:buFont typeface="Lucida Grande"/>
              <a:buChar char="・"/>
              <a:tabLst/>
              <a:defRPr sz="1600" kern="1200">
                <a:solidFill>
                  <a:schemeClr val="tx1"/>
                </a:solidFill>
                <a:latin typeface="Arial"/>
                <a:ea typeface="+mn-ea"/>
                <a:cs typeface="Arial"/>
              </a:defRPr>
            </a:lvl4pPr>
            <a:lvl5pPr marL="1165225" indent="-312738" algn="l" defTabSz="457200" rtl="0" eaLnBrk="1" latinLnBrk="0" hangingPunct="1">
              <a:lnSpc>
                <a:spcPts val="2300"/>
              </a:lnSpc>
              <a:spcBef>
                <a:spcPts val="0"/>
              </a:spcBef>
              <a:spcAft>
                <a:spcPts val="850"/>
              </a:spcAft>
              <a:buClr>
                <a:schemeClr val="bg1">
                  <a:lumMod val="50000"/>
                </a:schemeClr>
              </a:buClr>
              <a:buFont typeface="ARL-47-57"/>
              <a:buChar char="‑"/>
              <a:defRPr sz="160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ts val="2300"/>
              </a:lnSpc>
              <a:spcBef>
                <a:spcPts val="0"/>
              </a:spcBef>
              <a:spcAft>
                <a:spcPts val="850"/>
              </a:spcAft>
              <a:buClr>
                <a:prstClr val="white">
                  <a:lumMod val="50000"/>
                </a:prstClr>
              </a:buClr>
              <a:buSzTx/>
              <a:buFontTx/>
              <a:buNone/>
              <a:tabLst/>
              <a:defRPr/>
            </a:pPr>
            <a:r>
              <a:rPr kumimoji="0" lang="en-NZ" sz="1800" b="0" i="0" u="none" strike="noStrike" kern="1200" cap="none" spc="0" normalizeH="0" baseline="0" noProof="0" dirty="0">
                <a:ln>
                  <a:noFill/>
                </a:ln>
                <a:solidFill>
                  <a:prstClr val="black"/>
                </a:solidFill>
                <a:effectLst/>
                <a:uLnTx/>
                <a:uFillTx/>
                <a:latin typeface="Arial"/>
                <a:ea typeface="+mn-ea"/>
                <a:cs typeface="Arial"/>
              </a:rPr>
              <a:t>Worth remembering the original issue is a </a:t>
            </a:r>
            <a:r>
              <a:rPr kumimoji="0" lang="en-NZ" sz="1800" b="0" i="0" u="sng" strike="noStrike" kern="1200" cap="none" spc="0" normalizeH="0" baseline="0" noProof="0" dirty="0">
                <a:ln>
                  <a:noFill/>
                </a:ln>
                <a:solidFill>
                  <a:prstClr val="black"/>
                </a:solidFill>
                <a:effectLst/>
                <a:uLnTx/>
                <a:uFillTx/>
                <a:latin typeface="Arial"/>
                <a:ea typeface="+mn-ea"/>
                <a:cs typeface="Arial"/>
              </a:rPr>
              <a:t>lack of offers</a:t>
            </a:r>
            <a:r>
              <a:rPr kumimoji="0" lang="en-NZ" sz="1800" b="0" i="0" u="none" strike="noStrike" kern="1200" cap="none" spc="0" normalizeH="0" baseline="0" noProof="0" dirty="0">
                <a:ln>
                  <a:noFill/>
                </a:ln>
                <a:solidFill>
                  <a:prstClr val="black"/>
                </a:solidFill>
                <a:effectLst/>
                <a:uLnTx/>
                <a:uFillTx/>
                <a:latin typeface="Arial"/>
                <a:ea typeface="+mn-ea"/>
                <a:cs typeface="Arial"/>
              </a:rPr>
              <a:t>.</a:t>
            </a:r>
          </a:p>
        </p:txBody>
      </p:sp>
    </p:spTree>
    <p:extLst>
      <p:ext uri="{BB962C8B-B14F-4D97-AF65-F5344CB8AC3E}">
        <p14:creationId xmlns:p14="http://schemas.microsoft.com/office/powerpoint/2010/main" val="3512825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77EF-0E91-4A95-A4C3-87A6583E9B8C}"/>
              </a:ext>
            </a:extLst>
          </p:cNvPr>
          <p:cNvSpPr>
            <a:spLocks noGrp="1"/>
          </p:cNvSpPr>
          <p:nvPr>
            <p:ph type="ctrTitle"/>
          </p:nvPr>
        </p:nvSpPr>
        <p:spPr/>
        <p:txBody>
          <a:bodyPr/>
          <a:lstStyle/>
          <a:p>
            <a:r>
              <a:rPr lang="en-NZ" dirty="0"/>
              <a:t>High Spring Washer Price Situations</a:t>
            </a:r>
          </a:p>
        </p:txBody>
      </p:sp>
      <p:sp>
        <p:nvSpPr>
          <p:cNvPr id="5" name="Text Placeholder 4">
            <a:extLst>
              <a:ext uri="{FF2B5EF4-FFF2-40B4-BE49-F238E27FC236}">
                <a16:creationId xmlns:a16="http://schemas.microsoft.com/office/drawing/2014/main" id="{4AB1F4B8-88CC-4892-9264-F8DED6C2E691}"/>
              </a:ext>
            </a:extLst>
          </p:cNvPr>
          <p:cNvSpPr>
            <a:spLocks noGrp="1"/>
          </p:cNvSpPr>
          <p:nvPr>
            <p:ph type="body" idx="15"/>
          </p:nvPr>
        </p:nvSpPr>
        <p:spPr>
          <a:xfrm>
            <a:off x="450867" y="2303752"/>
            <a:ext cx="5007398" cy="334836"/>
          </a:xfrm>
        </p:spPr>
        <p:txBody>
          <a:bodyPr/>
          <a:lstStyle/>
          <a:p>
            <a:r>
              <a:rPr lang="en-NZ" sz="1400" b="1" dirty="0"/>
              <a:t>Presenter : Hamish McKinnon &amp; Duncan Buchanan</a:t>
            </a:r>
          </a:p>
        </p:txBody>
      </p:sp>
    </p:spTree>
    <p:extLst>
      <p:ext uri="{BB962C8B-B14F-4D97-AF65-F5344CB8AC3E}">
        <p14:creationId xmlns:p14="http://schemas.microsoft.com/office/powerpoint/2010/main" val="41721478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NZ" dirty="0"/>
              <a:t>High Spring Washer Price Situations</a:t>
            </a:r>
          </a:p>
        </p:txBody>
      </p:sp>
      <p:pic>
        <p:nvPicPr>
          <p:cNvPr id="6" name="Picture 5">
            <a:extLst>
              <a:ext uri="{FF2B5EF4-FFF2-40B4-BE49-F238E27FC236}">
                <a16:creationId xmlns:a16="http://schemas.microsoft.com/office/drawing/2014/main" id="{AC4A9222-4203-4C15-B0D0-A4F1F7EF24F8}"/>
              </a:ext>
            </a:extLst>
          </p:cNvPr>
          <p:cNvPicPr>
            <a:picLocks noChangeAspect="1"/>
          </p:cNvPicPr>
          <p:nvPr/>
        </p:nvPicPr>
        <p:blipFill>
          <a:blip r:embed="rId3"/>
          <a:stretch>
            <a:fillRect/>
          </a:stretch>
        </p:blipFill>
        <p:spPr>
          <a:xfrm>
            <a:off x="1851688" y="1000500"/>
            <a:ext cx="5440623" cy="3383458"/>
          </a:xfrm>
          <a:prstGeom prst="rect">
            <a:avLst/>
          </a:prstGeom>
        </p:spPr>
      </p:pic>
    </p:spTree>
    <p:extLst>
      <p:ext uri="{BB962C8B-B14F-4D97-AF65-F5344CB8AC3E}">
        <p14:creationId xmlns:p14="http://schemas.microsoft.com/office/powerpoint/2010/main" val="3901763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NZ" dirty="0"/>
              <a:t>Current High Spring Washer Price Situations</a:t>
            </a:r>
          </a:p>
        </p:txBody>
      </p:sp>
      <p:sp>
        <p:nvSpPr>
          <p:cNvPr id="4" name="Content Placeholder 3">
            <a:extLst>
              <a:ext uri="{FF2B5EF4-FFF2-40B4-BE49-F238E27FC236}">
                <a16:creationId xmlns:a16="http://schemas.microsoft.com/office/drawing/2014/main" id="{63E716A3-FE91-466E-9EDD-DF43B549D0D8}"/>
              </a:ext>
            </a:extLst>
          </p:cNvPr>
          <p:cNvSpPr>
            <a:spLocks noGrp="1"/>
          </p:cNvSpPr>
          <p:nvPr>
            <p:ph idx="1"/>
          </p:nvPr>
        </p:nvSpPr>
        <p:spPr/>
        <p:txBody>
          <a:bodyPr/>
          <a:lstStyle/>
          <a:p>
            <a:r>
              <a:rPr lang="en-NZ" b="1" dirty="0"/>
              <a:t>Two requirements…</a:t>
            </a:r>
          </a:p>
          <a:p>
            <a:pPr marL="285750" indent="-285750">
              <a:buFont typeface="Arial" panose="020B0604020202020204" pitchFamily="34" charset="0"/>
              <a:buChar char="•"/>
            </a:pPr>
            <a:r>
              <a:rPr lang="en-NZ" dirty="0"/>
              <a:t>A binding transmission constraint</a:t>
            </a:r>
          </a:p>
          <a:p>
            <a:pPr marL="285750" indent="-285750">
              <a:buFont typeface="Arial" panose="020B0604020202020204" pitchFamily="34" charset="0"/>
              <a:buChar char="•"/>
            </a:pPr>
            <a:r>
              <a:rPr lang="en-NZ" dirty="0"/>
              <a:t>Resultant GXP prices greater than 5x the highest cleared [energy] offer price</a:t>
            </a:r>
          </a:p>
          <a:p>
            <a:pPr marL="285750" indent="-285750">
              <a:buFont typeface="Arial" panose="020B0604020202020204" pitchFamily="34" charset="0"/>
              <a:buChar char="•"/>
            </a:pPr>
            <a:endParaRPr lang="en-NZ" dirty="0"/>
          </a:p>
          <a:p>
            <a:r>
              <a:rPr lang="en-NZ" b="1" dirty="0"/>
              <a:t>…which aren’t necessarily linked</a:t>
            </a:r>
          </a:p>
          <a:p>
            <a:pPr marL="285750" indent="-285750">
              <a:buFont typeface="Arial" panose="020B0604020202020204" pitchFamily="34" charset="0"/>
              <a:buChar char="•"/>
            </a:pPr>
            <a:r>
              <a:rPr lang="en-NZ" dirty="0"/>
              <a:t>‘false positive’ pricing can result e.g. reserve prices relatively far in excess of energy prices, </a:t>
            </a:r>
            <a:r>
              <a:rPr lang="en-NZ" i="1" dirty="0"/>
              <a:t>at the same time as </a:t>
            </a:r>
            <a:r>
              <a:rPr lang="en-NZ" dirty="0"/>
              <a:t>a binding constraint</a:t>
            </a:r>
          </a:p>
        </p:txBody>
      </p:sp>
    </p:spTree>
    <p:extLst>
      <p:ext uri="{BB962C8B-B14F-4D97-AF65-F5344CB8AC3E}">
        <p14:creationId xmlns:p14="http://schemas.microsoft.com/office/powerpoint/2010/main" val="2149364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NZ" dirty="0"/>
              <a:t>High Spring Washer Price Situations</a:t>
            </a:r>
          </a:p>
        </p:txBody>
      </p:sp>
      <p:sp>
        <p:nvSpPr>
          <p:cNvPr id="4" name="Content Placeholder 3">
            <a:extLst>
              <a:ext uri="{FF2B5EF4-FFF2-40B4-BE49-F238E27FC236}">
                <a16:creationId xmlns:a16="http://schemas.microsoft.com/office/drawing/2014/main" id="{63E716A3-FE91-466E-9EDD-DF43B549D0D8}"/>
              </a:ext>
            </a:extLst>
          </p:cNvPr>
          <p:cNvSpPr>
            <a:spLocks noGrp="1"/>
          </p:cNvSpPr>
          <p:nvPr>
            <p:ph idx="1"/>
          </p:nvPr>
        </p:nvSpPr>
        <p:spPr/>
        <p:txBody>
          <a:bodyPr/>
          <a:lstStyle/>
          <a:p>
            <a:pPr marL="285750" indent="-285750">
              <a:buFont typeface="Arial" panose="020B0604020202020204" pitchFamily="34" charset="0"/>
              <a:buChar char="•"/>
            </a:pPr>
            <a:r>
              <a:rPr lang="en-NZ" b="1" dirty="0"/>
              <a:t>Currently happen infrequently</a:t>
            </a:r>
            <a:r>
              <a:rPr lang="en-NZ" dirty="0"/>
              <a:t> </a:t>
            </a:r>
          </a:p>
          <a:p>
            <a:pPr marL="685350" lvl="1">
              <a:buFont typeface="Arial" panose="020B0604020202020204" pitchFamily="34" charset="0"/>
              <a:buChar char="•"/>
            </a:pPr>
            <a:r>
              <a:rPr lang="en-NZ" dirty="0"/>
              <a:t>Fewer than 20 trading periods per year are affected</a:t>
            </a:r>
          </a:p>
          <a:p>
            <a:pPr marL="285750" indent="-285750">
              <a:buFont typeface="Arial" panose="020B0604020202020204" pitchFamily="34" charset="0"/>
              <a:buChar char="•"/>
            </a:pPr>
            <a:r>
              <a:rPr lang="en-NZ" b="1" dirty="0"/>
              <a:t>SPD calculation is tested</a:t>
            </a:r>
          </a:p>
          <a:p>
            <a:pPr marL="685350" lvl="1">
              <a:buFont typeface="Arial" panose="020B0604020202020204" pitchFamily="34" charset="0"/>
              <a:buChar char="•"/>
            </a:pPr>
            <a:r>
              <a:rPr lang="en-NZ" dirty="0"/>
              <a:t>A relaxation factor is applied to the constraint RHS to avoid effects of inaccuracies in the modelling</a:t>
            </a:r>
          </a:p>
          <a:p>
            <a:pPr marL="685350" lvl="1">
              <a:buFont typeface="Arial" panose="020B0604020202020204" pitchFamily="34" charset="0"/>
              <a:buChar char="•"/>
            </a:pPr>
            <a:r>
              <a:rPr lang="en-NZ" dirty="0"/>
              <a:t>This can only happen because pricing is separate from dispatch</a:t>
            </a:r>
          </a:p>
          <a:p>
            <a:pPr marL="285750" indent="-285750">
              <a:buFont typeface="Arial" panose="020B0604020202020204" pitchFamily="34" charset="0"/>
              <a:buChar char="•"/>
            </a:pPr>
            <a:r>
              <a:rPr lang="en-NZ" b="1" dirty="0"/>
              <a:t>Can result in unusual prices</a:t>
            </a:r>
            <a:endParaRPr lang="en-NZ" dirty="0"/>
          </a:p>
          <a:p>
            <a:pPr marL="685350" lvl="1">
              <a:buFont typeface="Arial" panose="020B0604020202020204" pitchFamily="34" charset="0"/>
              <a:buChar char="•"/>
            </a:pPr>
            <a:r>
              <a:rPr lang="en-NZ" dirty="0"/>
              <a:t>Settlement prices calculated which are high or negative</a:t>
            </a:r>
          </a:p>
          <a:p>
            <a:pPr marL="685350" lvl="1">
              <a:buFont typeface="Arial" panose="020B0604020202020204" pitchFamily="34" charset="0"/>
              <a:buChar char="•"/>
            </a:pPr>
            <a:endParaRPr lang="en-NZ" dirty="0"/>
          </a:p>
        </p:txBody>
      </p:sp>
    </p:spTree>
    <p:extLst>
      <p:ext uri="{BB962C8B-B14F-4D97-AF65-F5344CB8AC3E}">
        <p14:creationId xmlns:p14="http://schemas.microsoft.com/office/powerpoint/2010/main" val="13044541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NZ" dirty="0"/>
              <a:t>Spring Washers in Real Time Dispatch</a:t>
            </a:r>
          </a:p>
        </p:txBody>
      </p:sp>
      <p:sp>
        <p:nvSpPr>
          <p:cNvPr id="4" name="Content Placeholder 3">
            <a:extLst>
              <a:ext uri="{FF2B5EF4-FFF2-40B4-BE49-F238E27FC236}">
                <a16:creationId xmlns:a16="http://schemas.microsoft.com/office/drawing/2014/main" id="{63E716A3-FE91-466E-9EDD-DF43B549D0D8}"/>
              </a:ext>
            </a:extLst>
          </p:cNvPr>
          <p:cNvSpPr>
            <a:spLocks noGrp="1"/>
          </p:cNvSpPr>
          <p:nvPr>
            <p:ph idx="1"/>
          </p:nvPr>
        </p:nvSpPr>
        <p:spPr/>
        <p:txBody>
          <a:bodyPr>
            <a:normAutofit/>
          </a:bodyPr>
          <a:lstStyle/>
          <a:p>
            <a:pPr marL="285750" indent="-285750">
              <a:buFont typeface="Arial" panose="020B0604020202020204" pitchFamily="34" charset="0"/>
              <a:buChar char="•"/>
            </a:pPr>
            <a:r>
              <a:rPr lang="en-NZ" b="1" dirty="0"/>
              <a:t>May happen more often </a:t>
            </a:r>
          </a:p>
          <a:p>
            <a:pPr marL="685350" lvl="1">
              <a:buFont typeface="Arial" panose="020B0604020202020204" pitchFamily="34" charset="0"/>
              <a:buChar char="•"/>
            </a:pPr>
            <a:r>
              <a:rPr lang="en-NZ" dirty="0"/>
              <a:t>~ 50 dispatch schedules per year have spring washer pricing (we think)</a:t>
            </a:r>
          </a:p>
          <a:p>
            <a:pPr marL="685350" lvl="1">
              <a:buFont typeface="Arial" panose="020B0604020202020204" pitchFamily="34" charset="0"/>
              <a:buChar char="•"/>
            </a:pPr>
            <a:r>
              <a:rPr lang="en-NZ" dirty="0"/>
              <a:t>(but we don’t dispatch from every RTD we calculate)</a:t>
            </a:r>
          </a:p>
          <a:p>
            <a:pPr marL="285750" indent="-285750">
              <a:buFont typeface="Arial" panose="020B0604020202020204" pitchFamily="34" charset="0"/>
              <a:buChar char="•"/>
            </a:pPr>
            <a:r>
              <a:rPr lang="en-NZ" b="1" dirty="0"/>
              <a:t>But persist for less time</a:t>
            </a:r>
          </a:p>
          <a:p>
            <a:pPr marL="685350" lvl="1">
              <a:buFont typeface="Arial" panose="020B0604020202020204" pitchFamily="34" charset="0"/>
              <a:buChar char="•"/>
            </a:pPr>
            <a:r>
              <a:rPr lang="en-NZ" dirty="0"/>
              <a:t>RTD solves for five minutes, not half hour</a:t>
            </a:r>
          </a:p>
          <a:p>
            <a:pPr marL="285750" indent="-285750">
              <a:buFont typeface="Arial" panose="020B0604020202020204" pitchFamily="34" charset="0"/>
              <a:buChar char="•"/>
            </a:pPr>
            <a:r>
              <a:rPr lang="en-NZ" b="1" dirty="0"/>
              <a:t>And the prices aren’t seen in the market</a:t>
            </a:r>
          </a:p>
          <a:p>
            <a:pPr marL="685350" lvl="1">
              <a:buFont typeface="Arial" panose="020B0604020202020204" pitchFamily="34" charset="0"/>
              <a:buChar char="•"/>
            </a:pPr>
            <a:r>
              <a:rPr lang="en-NZ" dirty="0"/>
              <a:t>Current RTD prices are not used as indicators for final price (though current ex-post RTP prices are published)</a:t>
            </a:r>
          </a:p>
          <a:p>
            <a:pPr marL="685350" lvl="1">
              <a:buFont typeface="Arial" panose="020B0604020202020204" pitchFamily="34" charset="0"/>
              <a:buChar char="•"/>
            </a:pPr>
            <a:endParaRPr lang="en-NZ" dirty="0"/>
          </a:p>
        </p:txBody>
      </p:sp>
    </p:spTree>
    <p:extLst>
      <p:ext uri="{BB962C8B-B14F-4D97-AF65-F5344CB8AC3E}">
        <p14:creationId xmlns:p14="http://schemas.microsoft.com/office/powerpoint/2010/main" val="17562788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5</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Current overall status after considering submissions</a:t>
            </a:r>
          </a:p>
        </p:txBody>
      </p:sp>
      <p:sp>
        <p:nvSpPr>
          <p:cNvPr id="5" name="Rounded Rectangle 4"/>
          <p:cNvSpPr/>
          <p:nvPr/>
        </p:nvSpPr>
        <p:spPr>
          <a:xfrm>
            <a:off x="622479" y="1241450"/>
            <a:ext cx="4893972" cy="3231812"/>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3200" b="0" i="0" u="none" strike="noStrike" kern="1200" cap="none" spc="0" normalizeH="0" baseline="0" noProof="0" dirty="0">
                <a:ln>
                  <a:noFill/>
                </a:ln>
                <a:solidFill>
                  <a:prstClr val="white"/>
                </a:solidFill>
                <a:effectLst/>
                <a:uLnTx/>
                <a:uFillTx/>
                <a:latin typeface="Calibri"/>
                <a:ea typeface="+mn-ea"/>
                <a:cs typeface="+mn-cs"/>
              </a:rPr>
              <a:t>Most core design elements ‘upheld’</a:t>
            </a:r>
          </a:p>
        </p:txBody>
      </p:sp>
      <p:sp>
        <p:nvSpPr>
          <p:cNvPr id="8" name="Rounded Rectangle 7"/>
          <p:cNvSpPr/>
          <p:nvPr/>
        </p:nvSpPr>
        <p:spPr>
          <a:xfrm>
            <a:off x="5602310" y="1241450"/>
            <a:ext cx="2841938" cy="1615906"/>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white"/>
                </a:solidFill>
                <a:effectLst/>
                <a:uLnTx/>
                <a:uFillTx/>
                <a:latin typeface="Calibri"/>
                <a:ea typeface="+mn-ea"/>
                <a:cs typeface="+mn-cs"/>
              </a:rPr>
              <a:t>some reworked</a:t>
            </a:r>
          </a:p>
        </p:txBody>
      </p:sp>
      <p:sp>
        <p:nvSpPr>
          <p:cNvPr id="6" name="TextBox 5"/>
          <p:cNvSpPr txBox="1"/>
          <p:nvPr/>
        </p:nvSpPr>
        <p:spPr>
          <a:xfrm>
            <a:off x="6366456" y="1528103"/>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00B050"/>
                </a:solidFill>
                <a:effectLst>
                  <a:outerShdw blurRad="55000" dist="50800" dir="5400000" algn="tl">
                    <a:srgbClr val="000000">
                      <a:alpha val="33000"/>
                    </a:srgbClr>
                  </a:outerShdw>
                </a:effectLst>
                <a:uLnTx/>
                <a:uFillTx/>
                <a:latin typeface="Calibri"/>
                <a:ea typeface="+mn-ea"/>
                <a:cs typeface="+mn-cs"/>
                <a:sym typeface="Wingdings 3"/>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00B050"/>
              </a:solidFill>
              <a:effectLst>
                <a:outerShdw blurRad="55000" dist="50800" dir="5400000" algn="tl">
                  <a:srgbClr val="000000">
                    <a:alpha val="33000"/>
                  </a:srgbClr>
                </a:outerShdw>
              </a:effectLst>
              <a:uLnTx/>
              <a:uFillTx/>
              <a:latin typeface="Calibri"/>
              <a:ea typeface="+mn-ea"/>
              <a:cs typeface="+mn-cs"/>
            </a:endParaRPr>
          </a:p>
        </p:txBody>
      </p:sp>
      <p:sp>
        <p:nvSpPr>
          <p:cNvPr id="9" name="TextBox 8"/>
          <p:cNvSpPr txBox="1"/>
          <p:nvPr/>
        </p:nvSpPr>
        <p:spPr>
          <a:xfrm>
            <a:off x="2350393" y="2591007"/>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00B050"/>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00B050"/>
              </a:solidFill>
              <a:effectLst>
                <a:outerShdw blurRad="55000" dist="50800" dir="5400000" algn="tl">
                  <a:srgbClr val="000000">
                    <a:alpha val="33000"/>
                  </a:srgbClr>
                </a:outerShdw>
              </a:effectLst>
              <a:uLnTx/>
              <a:uFillTx/>
              <a:latin typeface="Calibri"/>
              <a:ea typeface="+mn-ea"/>
              <a:cs typeface="+mn-cs"/>
            </a:endParaRPr>
          </a:p>
        </p:txBody>
      </p:sp>
      <p:sp>
        <p:nvSpPr>
          <p:cNvPr id="11" name="Rounded Rectangle 10"/>
          <p:cNvSpPr/>
          <p:nvPr/>
        </p:nvSpPr>
        <p:spPr>
          <a:xfrm>
            <a:off x="5602310" y="2940675"/>
            <a:ext cx="2841938" cy="1569469"/>
          </a:xfrm>
          <a:prstGeom prst="roundRect">
            <a:avLst/>
          </a:prstGeom>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white"/>
                </a:solidFill>
                <a:effectLst/>
                <a:uLnTx/>
                <a:uFillTx/>
                <a:latin typeface="Calibri"/>
                <a:ea typeface="+mn-ea"/>
                <a:cs typeface="+mn-cs"/>
              </a:rPr>
              <a:t>a few deferred</a:t>
            </a:r>
          </a:p>
        </p:txBody>
      </p:sp>
      <p:sp>
        <p:nvSpPr>
          <p:cNvPr id="10" name="TextBox 9"/>
          <p:cNvSpPr txBox="1"/>
          <p:nvPr/>
        </p:nvSpPr>
        <p:spPr>
          <a:xfrm>
            <a:off x="6368602" y="3174421"/>
            <a:ext cx="1858851" cy="17266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24368702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NZ" dirty="0"/>
              <a:t>Proposed treatment in RTP</a:t>
            </a:r>
          </a:p>
        </p:txBody>
      </p:sp>
      <p:sp>
        <p:nvSpPr>
          <p:cNvPr id="4" name="Content Placeholder 3">
            <a:extLst>
              <a:ext uri="{FF2B5EF4-FFF2-40B4-BE49-F238E27FC236}">
                <a16:creationId xmlns:a16="http://schemas.microsoft.com/office/drawing/2014/main" id="{63E716A3-FE91-466E-9EDD-DF43B549D0D8}"/>
              </a:ext>
            </a:extLst>
          </p:cNvPr>
          <p:cNvSpPr>
            <a:spLocks noGrp="1"/>
          </p:cNvSpPr>
          <p:nvPr>
            <p:ph idx="1"/>
          </p:nvPr>
        </p:nvSpPr>
        <p:spPr>
          <a:xfrm>
            <a:off x="946800" y="1241450"/>
            <a:ext cx="7894858" cy="3353185"/>
          </a:xfrm>
        </p:spPr>
        <p:txBody>
          <a:bodyPr/>
          <a:lstStyle/>
          <a:p>
            <a:pPr marL="285750" indent="-285750">
              <a:buFont typeface="Arial" panose="020B0604020202020204" pitchFamily="34" charset="0"/>
              <a:buChar char="•"/>
            </a:pPr>
            <a:r>
              <a:rPr lang="en-NZ" b="1" dirty="0"/>
              <a:t>Current final pricing treatment is not suitable</a:t>
            </a:r>
            <a:r>
              <a:rPr lang="en-NZ" dirty="0"/>
              <a:t> – arbitrarily relaxing the RHS of a binding constraint would have a real impact on security</a:t>
            </a:r>
          </a:p>
          <a:p>
            <a:pPr marL="285750" indent="-285750">
              <a:buFont typeface="Arial" panose="020B0604020202020204" pitchFamily="34" charset="0"/>
              <a:buChar char="•"/>
            </a:pPr>
            <a:r>
              <a:rPr lang="en-NZ" dirty="0"/>
              <a:t>Constraints built on the basis of inputs to the PRS similar to now (NRS)</a:t>
            </a:r>
          </a:p>
          <a:p>
            <a:pPr marL="285750" indent="-285750">
              <a:buFont typeface="Arial" panose="020B0604020202020204" pitchFamily="34" charset="0"/>
              <a:buChar char="•"/>
            </a:pPr>
            <a:r>
              <a:rPr lang="en-NZ" dirty="0"/>
              <a:t>Co-ordinators ensure the constraint RHS is as close as possible to reality</a:t>
            </a:r>
          </a:p>
          <a:p>
            <a:pPr marL="285750" indent="-285750">
              <a:buFont typeface="Arial" panose="020B0604020202020204" pitchFamily="34" charset="0"/>
              <a:buChar char="•"/>
            </a:pPr>
            <a:r>
              <a:rPr lang="en-NZ" dirty="0"/>
              <a:t>We can further assist the co-ordinators to detect differences between modelling </a:t>
            </a:r>
            <a:r>
              <a:rPr lang="en-NZ" b="1" dirty="0"/>
              <a:t>RTD</a:t>
            </a:r>
            <a:r>
              <a:rPr lang="en-NZ" dirty="0"/>
              <a:t> and ‘real world’ </a:t>
            </a:r>
            <a:r>
              <a:rPr lang="en-NZ" b="1" dirty="0"/>
              <a:t>RTCA</a:t>
            </a:r>
            <a:endParaRPr lang="en-NZ" dirty="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7596059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NZ" dirty="0"/>
              <a:t>RTCA </a:t>
            </a:r>
            <a:r>
              <a:rPr lang="en-NZ" dirty="0">
                <a:sym typeface="Wingdings" panose="05000000000000000000" pitchFamily="2" charset="2"/>
              </a:rPr>
              <a:t> RTD</a:t>
            </a:r>
            <a:endParaRPr lang="en-NZ" dirty="0"/>
          </a:p>
        </p:txBody>
      </p:sp>
      <p:sp>
        <p:nvSpPr>
          <p:cNvPr id="4" name="Content Placeholder 3">
            <a:extLst>
              <a:ext uri="{FF2B5EF4-FFF2-40B4-BE49-F238E27FC236}">
                <a16:creationId xmlns:a16="http://schemas.microsoft.com/office/drawing/2014/main" id="{63E716A3-FE91-466E-9EDD-DF43B549D0D8}"/>
              </a:ext>
            </a:extLst>
          </p:cNvPr>
          <p:cNvSpPr>
            <a:spLocks noGrp="1"/>
          </p:cNvSpPr>
          <p:nvPr>
            <p:ph idx="1"/>
          </p:nvPr>
        </p:nvSpPr>
        <p:spPr/>
        <p:txBody>
          <a:bodyPr/>
          <a:lstStyle/>
          <a:p>
            <a:pPr marL="285750" indent="-285750">
              <a:buFont typeface="Arial" panose="020B0604020202020204" pitchFamily="34" charset="0"/>
              <a:buChar char="•"/>
            </a:pPr>
            <a:r>
              <a:rPr lang="en-NZ" dirty="0"/>
              <a:t>Constraints limits are calculated on the basis of 15-minute offered asset ratings (“off-load time”)</a:t>
            </a:r>
          </a:p>
          <a:p>
            <a:pPr marL="285750" indent="-285750">
              <a:buFont typeface="Arial" panose="020B0604020202020204" pitchFamily="34" charset="0"/>
              <a:buChar char="•"/>
            </a:pPr>
            <a:r>
              <a:rPr lang="en-NZ" dirty="0"/>
              <a:t>Dispatch is calculated by RTD for a given load input within those constraints</a:t>
            </a:r>
          </a:p>
          <a:p>
            <a:pPr marL="285750" indent="-285750">
              <a:buFont typeface="Arial" panose="020B0604020202020204" pitchFamily="34" charset="0"/>
              <a:buChar char="•"/>
            </a:pPr>
            <a:r>
              <a:rPr lang="en-NZ" dirty="0"/>
              <a:t>RTCA looks at circuit flows in real time and flags whether flows exceed the 15-minute ratings</a:t>
            </a:r>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1284323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NZ" dirty="0"/>
              <a:t>RTCA </a:t>
            </a:r>
            <a:r>
              <a:rPr lang="en-NZ" dirty="0">
                <a:sym typeface="Wingdings" panose="05000000000000000000" pitchFamily="2" charset="2"/>
              </a:rPr>
              <a:t> RTD</a:t>
            </a:r>
            <a:endParaRPr lang="en-NZ" dirty="0"/>
          </a:p>
        </p:txBody>
      </p:sp>
      <p:sp>
        <p:nvSpPr>
          <p:cNvPr id="44" name="Rectangle: Rounded Corners 43">
            <a:extLst>
              <a:ext uri="{FF2B5EF4-FFF2-40B4-BE49-F238E27FC236}">
                <a16:creationId xmlns:a16="http://schemas.microsoft.com/office/drawing/2014/main" id="{25A20720-E84C-43D0-9F69-A5812011DE99}"/>
              </a:ext>
            </a:extLst>
          </p:cNvPr>
          <p:cNvSpPr/>
          <p:nvPr/>
        </p:nvSpPr>
        <p:spPr>
          <a:xfrm rot="16200000">
            <a:off x="164647" y="2358390"/>
            <a:ext cx="1037345" cy="4267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a:ea typeface="+mn-ea"/>
                <a:cs typeface="+mn-cs"/>
              </a:rPr>
              <a:t>RTCA</a:t>
            </a:r>
          </a:p>
        </p:txBody>
      </p:sp>
      <p:sp>
        <p:nvSpPr>
          <p:cNvPr id="45" name="TextBox 44">
            <a:extLst>
              <a:ext uri="{FF2B5EF4-FFF2-40B4-BE49-F238E27FC236}">
                <a16:creationId xmlns:a16="http://schemas.microsoft.com/office/drawing/2014/main" id="{FEB6696B-7D3C-41DD-96EF-B4BCF0B003C8}"/>
              </a:ext>
            </a:extLst>
          </p:cNvPr>
          <p:cNvSpPr txBox="1"/>
          <p:nvPr/>
        </p:nvSpPr>
        <p:spPr>
          <a:xfrm>
            <a:off x="1437829" y="1406335"/>
            <a:ext cx="1317990" cy="37702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prstClr val="black"/>
                </a:solidFill>
                <a:effectLst/>
                <a:uLnTx/>
                <a:uFillTx/>
                <a:latin typeface="Calibri"/>
                <a:ea typeface="+mn-ea"/>
                <a:cs typeface="+mn-cs"/>
              </a:rPr>
              <a:t>Offload time &lt;15min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Constraint under binding</a:t>
            </a:r>
          </a:p>
        </p:txBody>
      </p:sp>
      <p:sp>
        <p:nvSpPr>
          <p:cNvPr id="46" name="TextBox 45">
            <a:extLst>
              <a:ext uri="{FF2B5EF4-FFF2-40B4-BE49-F238E27FC236}">
                <a16:creationId xmlns:a16="http://schemas.microsoft.com/office/drawing/2014/main" id="{A64A405B-404D-4FBE-BBB9-068C7D1A4F2E}"/>
              </a:ext>
            </a:extLst>
          </p:cNvPr>
          <p:cNvSpPr txBox="1"/>
          <p:nvPr/>
        </p:nvSpPr>
        <p:spPr>
          <a:xfrm>
            <a:off x="1580342" y="2381588"/>
            <a:ext cx="1317990" cy="37702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prstClr val="black"/>
                </a:solidFill>
                <a:effectLst/>
                <a:uLnTx/>
                <a:uFillTx/>
                <a:latin typeface="Calibri"/>
                <a:ea typeface="+mn-ea"/>
                <a:cs typeface="+mn-cs"/>
              </a:rPr>
              <a:t>Offload time ~15min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Constraint correct</a:t>
            </a:r>
          </a:p>
        </p:txBody>
      </p:sp>
      <p:sp>
        <p:nvSpPr>
          <p:cNvPr id="47" name="TextBox 46">
            <a:extLst>
              <a:ext uri="{FF2B5EF4-FFF2-40B4-BE49-F238E27FC236}">
                <a16:creationId xmlns:a16="http://schemas.microsoft.com/office/drawing/2014/main" id="{EC3270B7-6153-4CE4-9F37-0147133C9B63}"/>
              </a:ext>
            </a:extLst>
          </p:cNvPr>
          <p:cNvSpPr txBox="1"/>
          <p:nvPr/>
        </p:nvSpPr>
        <p:spPr>
          <a:xfrm>
            <a:off x="1437828" y="3338756"/>
            <a:ext cx="1348446" cy="377026"/>
          </a:xfrm>
          <a:prstGeom prst="rect">
            <a:avLst/>
          </a:prstGeom>
          <a:noFill/>
          <a:ln>
            <a:solidFill>
              <a:schemeClr val="accent1"/>
            </a:solidFill>
          </a:ln>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050" b="0" i="0" u="none" strike="noStrike" kern="1200" cap="none" spc="0" normalizeH="0" baseline="0" noProof="0" dirty="0">
                <a:ln>
                  <a:noFill/>
                </a:ln>
                <a:solidFill>
                  <a:prstClr val="black"/>
                </a:solidFill>
                <a:effectLst/>
                <a:uLnTx/>
                <a:uFillTx/>
                <a:latin typeface="Calibri"/>
                <a:ea typeface="+mn-ea"/>
                <a:cs typeface="+mn-cs"/>
              </a:rPr>
              <a:t>Offload time &gt;15 min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Constraint over binding</a:t>
            </a:r>
          </a:p>
        </p:txBody>
      </p:sp>
      <p:cxnSp>
        <p:nvCxnSpPr>
          <p:cNvPr id="48" name="Straight Arrow Connector 47">
            <a:extLst>
              <a:ext uri="{FF2B5EF4-FFF2-40B4-BE49-F238E27FC236}">
                <a16:creationId xmlns:a16="http://schemas.microsoft.com/office/drawing/2014/main" id="{C553D374-58E0-481D-AA07-57AC914F2250}"/>
              </a:ext>
            </a:extLst>
          </p:cNvPr>
          <p:cNvCxnSpPr>
            <a:cxnSpLocks/>
            <a:stCxn id="44" idx="2"/>
            <a:endCxn id="46" idx="1"/>
          </p:cNvCxnSpPr>
          <p:nvPr/>
        </p:nvCxnSpPr>
        <p:spPr>
          <a:xfrm flipV="1">
            <a:off x="896680" y="2570101"/>
            <a:ext cx="683662" cy="16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6CE859E-E2B6-4E0F-8DA7-C88C3411B735}"/>
              </a:ext>
            </a:extLst>
          </p:cNvPr>
          <p:cNvCxnSpPr>
            <a:cxnSpLocks/>
            <a:stCxn id="44" idx="3"/>
            <a:endCxn id="45" idx="1"/>
          </p:cNvCxnSpPr>
          <p:nvPr/>
        </p:nvCxnSpPr>
        <p:spPr>
          <a:xfrm flipV="1">
            <a:off x="683319" y="1594848"/>
            <a:ext cx="754510" cy="4582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7A1A6008-F355-43A2-825D-366055C1B095}"/>
              </a:ext>
            </a:extLst>
          </p:cNvPr>
          <p:cNvCxnSpPr>
            <a:cxnSpLocks/>
            <a:stCxn id="44" idx="1"/>
            <a:endCxn id="47" idx="1"/>
          </p:cNvCxnSpPr>
          <p:nvPr/>
        </p:nvCxnSpPr>
        <p:spPr>
          <a:xfrm>
            <a:off x="683320" y="3090423"/>
            <a:ext cx="754508" cy="436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1" name="Rectangle: Rounded Corners 60">
            <a:extLst>
              <a:ext uri="{FF2B5EF4-FFF2-40B4-BE49-F238E27FC236}">
                <a16:creationId xmlns:a16="http://schemas.microsoft.com/office/drawing/2014/main" id="{2FC03573-17DD-45BA-9458-FF8008D86EA3}"/>
              </a:ext>
            </a:extLst>
          </p:cNvPr>
          <p:cNvSpPr/>
          <p:nvPr/>
        </p:nvSpPr>
        <p:spPr>
          <a:xfrm rot="16200000">
            <a:off x="7741442" y="2272620"/>
            <a:ext cx="1338686" cy="59135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white"/>
                </a:solidFill>
                <a:effectLst/>
                <a:uLnTx/>
                <a:uFillTx/>
                <a:latin typeface="Calibri"/>
                <a:ea typeface="+mn-ea"/>
                <a:cs typeface="+mn-cs"/>
              </a:rPr>
              <a:t>Market System</a:t>
            </a:r>
          </a:p>
        </p:txBody>
      </p:sp>
      <p:sp>
        <p:nvSpPr>
          <p:cNvPr id="64" name="TextBox 63">
            <a:extLst>
              <a:ext uri="{FF2B5EF4-FFF2-40B4-BE49-F238E27FC236}">
                <a16:creationId xmlns:a16="http://schemas.microsoft.com/office/drawing/2014/main" id="{CA53B713-A0F3-487F-98A1-55B4205F0355}"/>
              </a:ext>
            </a:extLst>
          </p:cNvPr>
          <p:cNvSpPr txBox="1"/>
          <p:nvPr/>
        </p:nvSpPr>
        <p:spPr>
          <a:xfrm>
            <a:off x="3172736" y="638543"/>
            <a:ext cx="1288652" cy="636072"/>
          </a:xfrm>
          <a:prstGeom prst="rect">
            <a:avLst/>
          </a:prstGeom>
          <a:noFill/>
          <a:ln>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Generators off dispatch</a:t>
            </a:r>
          </a:p>
          <a:p>
            <a:pPr marL="171450" marR="0" lvl="0" indent="-171450" algn="l" defTabSz="45720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Governor response</a:t>
            </a:r>
          </a:p>
          <a:p>
            <a:pPr marL="171450" marR="0" lvl="0" indent="-171450" algn="l" defTabSz="45720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Hz keeping</a:t>
            </a:r>
          </a:p>
          <a:p>
            <a:pPr marL="171450" marR="0" lvl="0" indent="-171450" algn="l" defTabSz="45720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Block dispatch</a:t>
            </a:r>
          </a:p>
        </p:txBody>
      </p:sp>
      <p:sp>
        <p:nvSpPr>
          <p:cNvPr id="65" name="TextBox 64">
            <a:extLst>
              <a:ext uri="{FF2B5EF4-FFF2-40B4-BE49-F238E27FC236}">
                <a16:creationId xmlns:a16="http://schemas.microsoft.com/office/drawing/2014/main" id="{326A51F7-DFFF-4893-9D9F-AEA904D58220}"/>
              </a:ext>
            </a:extLst>
          </p:cNvPr>
          <p:cNvSpPr txBox="1"/>
          <p:nvPr/>
        </p:nvSpPr>
        <p:spPr>
          <a:xfrm>
            <a:off x="3172736" y="1426360"/>
            <a:ext cx="1280604" cy="338554"/>
          </a:xfrm>
          <a:prstGeom prst="rect">
            <a:avLst/>
          </a:prstGeom>
          <a:noFill/>
          <a:ln>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Post contingent MVAr optimisation</a:t>
            </a:r>
          </a:p>
        </p:txBody>
      </p:sp>
      <p:sp>
        <p:nvSpPr>
          <p:cNvPr id="66" name="TextBox 65">
            <a:extLst>
              <a:ext uri="{FF2B5EF4-FFF2-40B4-BE49-F238E27FC236}">
                <a16:creationId xmlns:a16="http://schemas.microsoft.com/office/drawing/2014/main" id="{9AB620B6-3334-4468-B94E-F225E318037E}"/>
              </a:ext>
            </a:extLst>
          </p:cNvPr>
          <p:cNvSpPr txBox="1"/>
          <p:nvPr/>
        </p:nvSpPr>
        <p:spPr>
          <a:xfrm>
            <a:off x="3172736" y="1930837"/>
            <a:ext cx="1280604" cy="461665"/>
          </a:xfrm>
          <a:prstGeom prst="rect">
            <a:avLst/>
          </a:prstGeom>
          <a:noFill/>
          <a:ln>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Load discrepancy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½ hour avg v 5 min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Long term</a:t>
            </a:r>
          </a:p>
        </p:txBody>
      </p:sp>
      <p:cxnSp>
        <p:nvCxnSpPr>
          <p:cNvPr id="67" name="Straight Arrow Connector 66">
            <a:extLst>
              <a:ext uri="{FF2B5EF4-FFF2-40B4-BE49-F238E27FC236}">
                <a16:creationId xmlns:a16="http://schemas.microsoft.com/office/drawing/2014/main" id="{46A99F60-3DD9-4304-BEA9-46ADEFAE302D}"/>
              </a:ext>
            </a:extLst>
          </p:cNvPr>
          <p:cNvCxnSpPr>
            <a:cxnSpLocks/>
            <a:stCxn id="45" idx="3"/>
            <a:endCxn id="64" idx="1"/>
          </p:cNvCxnSpPr>
          <p:nvPr/>
        </p:nvCxnSpPr>
        <p:spPr>
          <a:xfrm flipV="1">
            <a:off x="2755819" y="956579"/>
            <a:ext cx="416917" cy="6382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42A3B76-8897-4FD3-8D2D-20E28518E9F3}"/>
              </a:ext>
            </a:extLst>
          </p:cNvPr>
          <p:cNvCxnSpPr>
            <a:cxnSpLocks/>
            <a:stCxn id="45" idx="3"/>
            <a:endCxn id="65" idx="1"/>
          </p:cNvCxnSpPr>
          <p:nvPr/>
        </p:nvCxnSpPr>
        <p:spPr>
          <a:xfrm>
            <a:off x="2755819" y="1594848"/>
            <a:ext cx="416917" cy="7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7CDF975E-1441-4501-BDA1-F476227DEBE9}"/>
              </a:ext>
            </a:extLst>
          </p:cNvPr>
          <p:cNvCxnSpPr>
            <a:cxnSpLocks/>
            <a:stCxn id="45" idx="3"/>
            <a:endCxn id="66" idx="1"/>
          </p:cNvCxnSpPr>
          <p:nvPr/>
        </p:nvCxnSpPr>
        <p:spPr>
          <a:xfrm>
            <a:off x="2755819" y="1594848"/>
            <a:ext cx="416917" cy="56682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CEC9D98D-C6F0-4171-8D23-34D075D9040A}"/>
              </a:ext>
            </a:extLst>
          </p:cNvPr>
          <p:cNvSpPr txBox="1"/>
          <p:nvPr/>
        </p:nvSpPr>
        <p:spPr>
          <a:xfrm>
            <a:off x="3163434" y="3072040"/>
            <a:ext cx="1288652" cy="215444"/>
          </a:xfrm>
          <a:prstGeom prst="rect">
            <a:avLst/>
          </a:prstGeom>
          <a:noFill/>
          <a:ln>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Generators off dispatch</a:t>
            </a:r>
          </a:p>
        </p:txBody>
      </p:sp>
      <p:sp>
        <p:nvSpPr>
          <p:cNvPr id="83" name="TextBox 82">
            <a:extLst>
              <a:ext uri="{FF2B5EF4-FFF2-40B4-BE49-F238E27FC236}">
                <a16:creationId xmlns:a16="http://schemas.microsoft.com/office/drawing/2014/main" id="{53FE478B-4A5C-4FC7-8B4E-B03DA4E6C493}"/>
              </a:ext>
            </a:extLst>
          </p:cNvPr>
          <p:cNvSpPr txBox="1"/>
          <p:nvPr/>
        </p:nvSpPr>
        <p:spPr>
          <a:xfrm>
            <a:off x="3171482" y="3417637"/>
            <a:ext cx="1280604" cy="215444"/>
          </a:xfrm>
          <a:prstGeom prst="rect">
            <a:avLst/>
          </a:prstGeom>
          <a:noFill/>
          <a:ln>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MS Voltage profile</a:t>
            </a:r>
          </a:p>
        </p:txBody>
      </p:sp>
      <p:sp>
        <p:nvSpPr>
          <p:cNvPr id="84" name="TextBox 83">
            <a:extLst>
              <a:ext uri="{FF2B5EF4-FFF2-40B4-BE49-F238E27FC236}">
                <a16:creationId xmlns:a16="http://schemas.microsoft.com/office/drawing/2014/main" id="{18D625C6-B897-465A-9ACC-4AB9E91BF1FC}"/>
              </a:ext>
            </a:extLst>
          </p:cNvPr>
          <p:cNvSpPr txBox="1"/>
          <p:nvPr/>
        </p:nvSpPr>
        <p:spPr>
          <a:xfrm>
            <a:off x="3172736" y="3766434"/>
            <a:ext cx="1280604" cy="215444"/>
          </a:xfrm>
          <a:prstGeom prst="rect">
            <a:avLst/>
          </a:prstGeom>
          <a:noFill/>
          <a:ln>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 b="0" i="0" u="none" strike="noStrike" kern="1200" cap="none" spc="0" normalizeH="0" baseline="0" noProof="0" dirty="0">
                <a:ln>
                  <a:noFill/>
                </a:ln>
                <a:solidFill>
                  <a:prstClr val="black"/>
                </a:solidFill>
                <a:effectLst/>
                <a:uLnTx/>
                <a:uFillTx/>
                <a:latin typeface="Calibri"/>
                <a:ea typeface="+mn-ea"/>
                <a:cs typeface="+mn-cs"/>
              </a:rPr>
              <a:t>Load discrepancy</a:t>
            </a:r>
          </a:p>
        </p:txBody>
      </p:sp>
      <p:cxnSp>
        <p:nvCxnSpPr>
          <p:cNvPr id="85" name="Straight Arrow Connector 84">
            <a:extLst>
              <a:ext uri="{FF2B5EF4-FFF2-40B4-BE49-F238E27FC236}">
                <a16:creationId xmlns:a16="http://schemas.microsoft.com/office/drawing/2014/main" id="{1039185C-D167-4162-8B8D-72B579B5D03A}"/>
              </a:ext>
            </a:extLst>
          </p:cNvPr>
          <p:cNvCxnSpPr>
            <a:cxnSpLocks/>
            <a:stCxn id="47" idx="3"/>
            <a:endCxn id="82" idx="1"/>
          </p:cNvCxnSpPr>
          <p:nvPr/>
        </p:nvCxnSpPr>
        <p:spPr>
          <a:xfrm flipV="1">
            <a:off x="2786274" y="3179762"/>
            <a:ext cx="377160" cy="3475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6" name="Straight Arrow Connector 85">
            <a:extLst>
              <a:ext uri="{FF2B5EF4-FFF2-40B4-BE49-F238E27FC236}">
                <a16:creationId xmlns:a16="http://schemas.microsoft.com/office/drawing/2014/main" id="{3C857955-30C7-4C81-A9AD-80ECFFA39805}"/>
              </a:ext>
            </a:extLst>
          </p:cNvPr>
          <p:cNvCxnSpPr>
            <a:cxnSpLocks/>
            <a:stCxn id="47" idx="3"/>
            <a:endCxn id="83" idx="1"/>
          </p:cNvCxnSpPr>
          <p:nvPr/>
        </p:nvCxnSpPr>
        <p:spPr>
          <a:xfrm flipV="1">
            <a:off x="2786274" y="3525359"/>
            <a:ext cx="385208" cy="1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A71EF01A-F7E4-4433-BF01-36CCDE492044}"/>
              </a:ext>
            </a:extLst>
          </p:cNvPr>
          <p:cNvCxnSpPr>
            <a:cxnSpLocks/>
            <a:stCxn id="47" idx="3"/>
            <a:endCxn id="84" idx="1"/>
          </p:cNvCxnSpPr>
          <p:nvPr/>
        </p:nvCxnSpPr>
        <p:spPr>
          <a:xfrm>
            <a:off x="2786274" y="3527269"/>
            <a:ext cx="386462" cy="3468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BD972C04-C833-4045-AB69-4F56AC1BDF13}"/>
              </a:ext>
            </a:extLst>
          </p:cNvPr>
          <p:cNvSpPr txBox="1"/>
          <p:nvPr/>
        </p:nvSpPr>
        <p:spPr>
          <a:xfrm>
            <a:off x="4799075" y="677014"/>
            <a:ext cx="1327608" cy="559127"/>
          </a:xfrm>
          <a:prstGeom prst="rect">
            <a:avLst/>
          </a:prstGeom>
          <a:noFill/>
          <a:ln>
            <a:solidFill>
              <a:srgbClr val="00B050"/>
            </a:solidFill>
          </a:ln>
        </p:spPr>
        <p:txBody>
          <a:bodyPr wrap="none" rtlCol="0">
            <a:spAutoFit/>
          </a:bodyPr>
          <a:lstStyle/>
          <a:p>
            <a:pPr marL="171450" marR="0" lvl="0" indent="-171450" algn="l" defTabSz="45720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NZ" sz="900" b="0" i="0" u="none" strike="noStrike" kern="1200" cap="none" spc="0" normalizeH="0" baseline="0" noProof="0" dirty="0">
                <a:ln>
                  <a:noFill/>
                </a:ln>
                <a:solidFill>
                  <a:prstClr val="black"/>
                </a:solidFill>
                <a:effectLst/>
                <a:uLnTx/>
                <a:uFillTx/>
                <a:latin typeface="Calibri"/>
                <a:ea typeface="+mn-ea"/>
                <a:cs typeface="+mn-cs"/>
              </a:rPr>
              <a:t>Dispatch compliance</a:t>
            </a:r>
          </a:p>
          <a:p>
            <a:pPr marL="171450" marR="0" lvl="0" indent="-171450" algn="l" defTabSz="45720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NZ" sz="900" b="0" i="0" u="none" strike="noStrike" kern="1200" cap="none" spc="0" normalizeH="0" baseline="0" noProof="0" dirty="0">
                <a:ln>
                  <a:noFill/>
                </a:ln>
                <a:solidFill>
                  <a:prstClr val="black"/>
                </a:solidFill>
                <a:effectLst/>
                <a:uLnTx/>
                <a:uFillTx/>
                <a:latin typeface="Calibri"/>
                <a:ea typeface="+mn-ea"/>
                <a:cs typeface="+mn-cs"/>
              </a:rPr>
              <a:t>Change Hz keeper</a:t>
            </a:r>
          </a:p>
          <a:p>
            <a:pPr marL="171450" marR="0" lvl="0" indent="-171450" algn="l" defTabSz="457200" rtl="0" eaLnBrk="1" fontAlgn="auto" latinLnBrk="0" hangingPunct="1">
              <a:lnSpc>
                <a:spcPct val="100000"/>
              </a:lnSpc>
              <a:spcBef>
                <a:spcPts val="0"/>
              </a:spcBef>
              <a:spcAft>
                <a:spcPts val="150"/>
              </a:spcAft>
              <a:buClrTx/>
              <a:buSzTx/>
              <a:buFont typeface="Arial" panose="020B0604020202020204" pitchFamily="34" charset="0"/>
              <a:buChar char="•"/>
              <a:tabLst/>
              <a:defRPr/>
            </a:pPr>
            <a:r>
              <a:rPr kumimoji="0" lang="en-NZ" sz="900" b="0" i="0" u="none" strike="noStrike" kern="1200" cap="none" spc="0" normalizeH="0" baseline="0" noProof="0" dirty="0">
                <a:ln>
                  <a:noFill/>
                </a:ln>
                <a:solidFill>
                  <a:prstClr val="black"/>
                </a:solidFill>
                <a:effectLst/>
                <a:uLnTx/>
                <a:uFillTx/>
                <a:latin typeface="Calibri"/>
                <a:ea typeface="+mn-ea"/>
                <a:cs typeface="+mn-cs"/>
              </a:rPr>
              <a:t>Issue BSC</a:t>
            </a:r>
          </a:p>
        </p:txBody>
      </p:sp>
      <p:sp>
        <p:nvSpPr>
          <p:cNvPr id="98" name="TextBox 97">
            <a:extLst>
              <a:ext uri="{FF2B5EF4-FFF2-40B4-BE49-F238E27FC236}">
                <a16:creationId xmlns:a16="http://schemas.microsoft.com/office/drawing/2014/main" id="{DD35441D-F520-471B-9134-FA9774567332}"/>
              </a:ext>
            </a:extLst>
          </p:cNvPr>
          <p:cNvSpPr txBox="1"/>
          <p:nvPr/>
        </p:nvSpPr>
        <p:spPr>
          <a:xfrm>
            <a:off x="4803718" y="1469288"/>
            <a:ext cx="1332251" cy="230832"/>
          </a:xfrm>
          <a:prstGeom prst="rect">
            <a:avLst/>
          </a:prstGeom>
          <a:noFill/>
          <a:ln>
            <a:solidFill>
              <a:srgbClr val="00B05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dirty="0">
                <a:ln>
                  <a:noFill/>
                </a:ln>
                <a:solidFill>
                  <a:prstClr val="black"/>
                </a:solidFill>
                <a:effectLst/>
                <a:uLnTx/>
                <a:uFillTx/>
                <a:latin typeface="Calibri"/>
                <a:ea typeface="+mn-ea"/>
                <a:cs typeface="+mn-cs"/>
              </a:rPr>
              <a:t>Adjust voltage profile</a:t>
            </a:r>
          </a:p>
        </p:txBody>
      </p:sp>
      <p:sp>
        <p:nvSpPr>
          <p:cNvPr id="99" name="TextBox 98">
            <a:extLst>
              <a:ext uri="{FF2B5EF4-FFF2-40B4-BE49-F238E27FC236}">
                <a16:creationId xmlns:a16="http://schemas.microsoft.com/office/drawing/2014/main" id="{1067D665-F0DE-4F39-8CAF-6CA6C0E15C41}"/>
              </a:ext>
            </a:extLst>
          </p:cNvPr>
          <p:cNvSpPr txBox="1"/>
          <p:nvPr/>
        </p:nvSpPr>
        <p:spPr>
          <a:xfrm>
            <a:off x="4799075" y="2046253"/>
            <a:ext cx="1332251" cy="230832"/>
          </a:xfrm>
          <a:prstGeom prst="rect">
            <a:avLst/>
          </a:prstGeom>
          <a:noFill/>
          <a:ln>
            <a:solidFill>
              <a:srgbClr val="00B05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00" b="0" i="0" u="none" strike="noStrike" kern="1200" cap="none" spc="0" normalizeH="0" baseline="0" noProof="0" dirty="0">
                <a:ln>
                  <a:noFill/>
                </a:ln>
                <a:solidFill>
                  <a:prstClr val="black"/>
                </a:solidFill>
                <a:effectLst/>
                <a:uLnTx/>
                <a:uFillTx/>
                <a:latin typeface="Calibri"/>
                <a:ea typeface="+mn-ea"/>
                <a:cs typeface="+mn-cs"/>
              </a:rPr>
              <a:t>Enforce load agreement</a:t>
            </a:r>
          </a:p>
        </p:txBody>
      </p:sp>
      <p:sp>
        <p:nvSpPr>
          <p:cNvPr id="100" name="TextBox 99">
            <a:extLst>
              <a:ext uri="{FF2B5EF4-FFF2-40B4-BE49-F238E27FC236}">
                <a16:creationId xmlns:a16="http://schemas.microsoft.com/office/drawing/2014/main" id="{A49CA5FD-5FB8-4426-B17E-1EA3D026C524}"/>
              </a:ext>
            </a:extLst>
          </p:cNvPr>
          <p:cNvSpPr txBox="1"/>
          <p:nvPr/>
        </p:nvSpPr>
        <p:spPr>
          <a:xfrm>
            <a:off x="6506007" y="1150815"/>
            <a:ext cx="1192185" cy="913070"/>
          </a:xfrm>
          <a:prstGeom prst="rect">
            <a:avLst/>
          </a:prstGeom>
          <a:noFill/>
          <a:ln>
            <a:solidFill>
              <a:srgbClr val="00B050"/>
            </a:solidFill>
          </a:ln>
        </p:spPr>
        <p:txBody>
          <a:bodyPr wrap="square" rtlCol="0">
            <a:spAutoFit/>
          </a:bodyPr>
          <a:lstStyle/>
          <a:p>
            <a:pPr marL="0" marR="0" lvl="0" indent="0" algn="l" defTabSz="457200" rtl="0" eaLnBrk="1" fontAlgn="auto" latinLnBrk="0" hangingPunct="1">
              <a:lnSpc>
                <a:spcPct val="100000"/>
              </a:lnSpc>
              <a:spcBef>
                <a:spcPts val="0"/>
              </a:spcBef>
              <a:spcAft>
                <a:spcPts val="150"/>
              </a:spcAft>
              <a:buClrTx/>
              <a:buSzTx/>
              <a:buFontTx/>
              <a:buNone/>
              <a:tabLst/>
              <a:defRPr/>
            </a:pPr>
            <a:r>
              <a:rPr kumimoji="0" lang="en-NZ" sz="1000" b="0" i="0" u="none" strike="noStrike" kern="1200" cap="none" spc="0" normalizeH="0" baseline="0" noProof="0" dirty="0">
                <a:ln>
                  <a:noFill/>
                </a:ln>
                <a:solidFill>
                  <a:prstClr val="black"/>
                </a:solidFill>
                <a:effectLst/>
                <a:uLnTx/>
                <a:uFillTx/>
                <a:latin typeface="Calibri"/>
                <a:ea typeface="+mn-ea"/>
                <a:cs typeface="+mn-cs"/>
              </a:rPr>
              <a:t>Validate modelling (sensibility check)</a:t>
            </a:r>
          </a:p>
          <a:p>
            <a:pPr marL="0" marR="0" lvl="0" indent="0" algn="l" defTabSz="457200" rtl="0" eaLnBrk="1" fontAlgn="auto" latinLnBrk="0" hangingPunct="1">
              <a:lnSpc>
                <a:spcPct val="100000"/>
              </a:lnSpc>
              <a:spcBef>
                <a:spcPts val="0"/>
              </a:spcBef>
              <a:spcAft>
                <a:spcPts val="150"/>
              </a:spcAft>
              <a:buClrTx/>
              <a:buSzTx/>
              <a:buFontTx/>
              <a:buNone/>
              <a:tabLst/>
              <a:defRPr/>
            </a:pPr>
            <a:r>
              <a:rPr kumimoji="0" lang="en-NZ" sz="1000" b="1" i="0" u="none" strike="noStrike" kern="1200" cap="none" spc="0" normalizeH="0" baseline="0" noProof="0" dirty="0">
                <a:ln>
                  <a:noFill/>
                </a:ln>
                <a:solidFill>
                  <a:prstClr val="black"/>
                </a:solidFill>
                <a:effectLst/>
                <a:uLnTx/>
                <a:uFillTx/>
                <a:latin typeface="Calibri"/>
                <a:ea typeface="+mn-ea"/>
                <a:cs typeface="+mn-cs"/>
              </a:rPr>
              <a:t>Tighten constraint If RTCA violation not fixed</a:t>
            </a:r>
          </a:p>
        </p:txBody>
      </p:sp>
      <p:sp>
        <p:nvSpPr>
          <p:cNvPr id="107" name="TextBox 106">
            <a:extLst>
              <a:ext uri="{FF2B5EF4-FFF2-40B4-BE49-F238E27FC236}">
                <a16:creationId xmlns:a16="http://schemas.microsoft.com/office/drawing/2014/main" id="{A653D139-8C93-4A97-9B6A-61E366D3D5CB}"/>
              </a:ext>
            </a:extLst>
          </p:cNvPr>
          <p:cNvSpPr txBox="1"/>
          <p:nvPr/>
        </p:nvSpPr>
        <p:spPr>
          <a:xfrm>
            <a:off x="6506007" y="2456334"/>
            <a:ext cx="1192185" cy="246221"/>
          </a:xfrm>
          <a:prstGeom prst="rect">
            <a:avLst/>
          </a:prstGeom>
          <a:noFill/>
          <a:ln>
            <a:solidFill>
              <a:srgbClr val="00B05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000" b="1" i="0" u="none" strike="noStrike" kern="1200" cap="none" spc="0" normalizeH="0" baseline="0" noProof="0" dirty="0">
                <a:ln>
                  <a:noFill/>
                </a:ln>
                <a:solidFill>
                  <a:prstClr val="black"/>
                </a:solidFill>
                <a:effectLst/>
                <a:uLnTx/>
                <a:uFillTx/>
                <a:latin typeface="Calibri"/>
                <a:ea typeface="+mn-ea"/>
                <a:cs typeface="+mn-cs"/>
              </a:rPr>
              <a:t>No action required</a:t>
            </a:r>
          </a:p>
        </p:txBody>
      </p:sp>
      <p:sp>
        <p:nvSpPr>
          <p:cNvPr id="108" name="TextBox 107">
            <a:extLst>
              <a:ext uri="{FF2B5EF4-FFF2-40B4-BE49-F238E27FC236}">
                <a16:creationId xmlns:a16="http://schemas.microsoft.com/office/drawing/2014/main" id="{26D31475-5068-4F8A-A573-5993777B45C7}"/>
              </a:ext>
            </a:extLst>
          </p:cNvPr>
          <p:cNvSpPr txBox="1"/>
          <p:nvPr/>
        </p:nvSpPr>
        <p:spPr>
          <a:xfrm>
            <a:off x="6506007" y="3250270"/>
            <a:ext cx="1192186" cy="579646"/>
          </a:xfrm>
          <a:prstGeom prst="rect">
            <a:avLst/>
          </a:prstGeom>
          <a:noFill/>
          <a:ln>
            <a:solidFill>
              <a:srgbClr val="00B050"/>
            </a:solidFill>
          </a:ln>
        </p:spPr>
        <p:txBody>
          <a:bodyPr wrap="square" rtlCol="0">
            <a:spAutoFit/>
          </a:bodyPr>
          <a:lstStyle/>
          <a:p>
            <a:pPr marL="0" marR="0" lvl="0" indent="0" algn="l" defTabSz="457200" rtl="0" eaLnBrk="1" fontAlgn="auto" latinLnBrk="0" hangingPunct="1">
              <a:lnSpc>
                <a:spcPct val="100000"/>
              </a:lnSpc>
              <a:spcBef>
                <a:spcPts val="0"/>
              </a:spcBef>
              <a:spcAft>
                <a:spcPts val="150"/>
              </a:spcAft>
              <a:buClrTx/>
              <a:buSzTx/>
              <a:buFontTx/>
              <a:buNone/>
              <a:tabLst/>
              <a:defRPr/>
            </a:pPr>
            <a:r>
              <a:rPr kumimoji="0" lang="en-NZ" sz="1000" b="0" i="0" u="none" strike="noStrike" kern="1200" cap="none" spc="0" normalizeH="0" baseline="0" noProof="0" dirty="0">
                <a:ln>
                  <a:noFill/>
                </a:ln>
                <a:solidFill>
                  <a:prstClr val="black"/>
                </a:solidFill>
                <a:effectLst/>
                <a:uLnTx/>
                <a:uFillTx/>
                <a:latin typeface="Calibri"/>
                <a:ea typeface="+mn-ea"/>
                <a:cs typeface="+mn-cs"/>
              </a:rPr>
              <a:t>Adjust MS voltage profile</a:t>
            </a:r>
          </a:p>
          <a:p>
            <a:pPr marL="0" marR="0" lvl="0" indent="0" algn="l" defTabSz="457200" rtl="0" eaLnBrk="1" fontAlgn="auto" latinLnBrk="0" hangingPunct="1">
              <a:lnSpc>
                <a:spcPct val="100000"/>
              </a:lnSpc>
              <a:spcBef>
                <a:spcPts val="0"/>
              </a:spcBef>
              <a:spcAft>
                <a:spcPts val="150"/>
              </a:spcAft>
              <a:buClrTx/>
              <a:buSzTx/>
              <a:buFontTx/>
              <a:buNone/>
              <a:tabLst/>
              <a:defRPr/>
            </a:pPr>
            <a:r>
              <a:rPr kumimoji="0" lang="en-NZ" sz="1000" b="1" i="0" u="none" strike="noStrike" kern="1200" cap="none" spc="0" normalizeH="0" baseline="0" noProof="0" dirty="0">
                <a:ln>
                  <a:noFill/>
                </a:ln>
                <a:solidFill>
                  <a:prstClr val="black"/>
                </a:solidFill>
                <a:effectLst/>
                <a:uLnTx/>
                <a:uFillTx/>
                <a:latin typeface="Calibri"/>
                <a:ea typeface="+mn-ea"/>
                <a:cs typeface="+mn-cs"/>
              </a:rPr>
              <a:t>Relax constraint</a:t>
            </a:r>
          </a:p>
        </p:txBody>
      </p:sp>
      <p:cxnSp>
        <p:nvCxnSpPr>
          <p:cNvPr id="117" name="Straight Arrow Connector 116">
            <a:extLst>
              <a:ext uri="{FF2B5EF4-FFF2-40B4-BE49-F238E27FC236}">
                <a16:creationId xmlns:a16="http://schemas.microsoft.com/office/drawing/2014/main" id="{B86079C0-1D24-4C4B-8419-FDCC57D90A98}"/>
              </a:ext>
            </a:extLst>
          </p:cNvPr>
          <p:cNvCxnSpPr>
            <a:cxnSpLocks/>
            <a:stCxn id="64" idx="3"/>
            <a:endCxn id="97" idx="1"/>
          </p:cNvCxnSpPr>
          <p:nvPr/>
        </p:nvCxnSpPr>
        <p:spPr>
          <a:xfrm flipV="1">
            <a:off x="4461388" y="956578"/>
            <a:ext cx="337687"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0" name="Straight Arrow Connector 119">
            <a:extLst>
              <a:ext uri="{FF2B5EF4-FFF2-40B4-BE49-F238E27FC236}">
                <a16:creationId xmlns:a16="http://schemas.microsoft.com/office/drawing/2014/main" id="{BA8E334F-6F83-4497-8D50-5DDEAD9C33FA}"/>
              </a:ext>
            </a:extLst>
          </p:cNvPr>
          <p:cNvCxnSpPr>
            <a:cxnSpLocks/>
            <a:stCxn id="65" idx="3"/>
            <a:endCxn id="98" idx="1"/>
          </p:cNvCxnSpPr>
          <p:nvPr/>
        </p:nvCxnSpPr>
        <p:spPr>
          <a:xfrm flipV="1">
            <a:off x="4453340" y="1584704"/>
            <a:ext cx="350378" cy="109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429F09A3-ED49-4B72-AB82-A02813B093C8}"/>
              </a:ext>
            </a:extLst>
          </p:cNvPr>
          <p:cNvCxnSpPr>
            <a:cxnSpLocks/>
            <a:stCxn id="66" idx="3"/>
            <a:endCxn id="99" idx="1"/>
          </p:cNvCxnSpPr>
          <p:nvPr/>
        </p:nvCxnSpPr>
        <p:spPr>
          <a:xfrm flipV="1">
            <a:off x="4453340" y="2161669"/>
            <a:ext cx="34573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6" name="Straight Arrow Connector 125">
            <a:extLst>
              <a:ext uri="{FF2B5EF4-FFF2-40B4-BE49-F238E27FC236}">
                <a16:creationId xmlns:a16="http://schemas.microsoft.com/office/drawing/2014/main" id="{9312CD12-0BF8-4D39-8035-2BD8B63BCADE}"/>
              </a:ext>
            </a:extLst>
          </p:cNvPr>
          <p:cNvCxnSpPr>
            <a:cxnSpLocks/>
            <a:stCxn id="97" idx="3"/>
            <a:endCxn id="100" idx="1"/>
          </p:cNvCxnSpPr>
          <p:nvPr/>
        </p:nvCxnSpPr>
        <p:spPr>
          <a:xfrm>
            <a:off x="6126683" y="956578"/>
            <a:ext cx="379324" cy="6507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a:extLst>
              <a:ext uri="{FF2B5EF4-FFF2-40B4-BE49-F238E27FC236}">
                <a16:creationId xmlns:a16="http://schemas.microsoft.com/office/drawing/2014/main" id="{58A1F1DE-CD86-4D05-9882-50824F6E2FE2}"/>
              </a:ext>
            </a:extLst>
          </p:cNvPr>
          <p:cNvCxnSpPr>
            <a:cxnSpLocks/>
            <a:stCxn id="98" idx="3"/>
            <a:endCxn id="100" idx="1"/>
          </p:cNvCxnSpPr>
          <p:nvPr/>
        </p:nvCxnSpPr>
        <p:spPr>
          <a:xfrm>
            <a:off x="6135969" y="1584704"/>
            <a:ext cx="370038" cy="226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2" name="Straight Arrow Connector 131">
            <a:extLst>
              <a:ext uri="{FF2B5EF4-FFF2-40B4-BE49-F238E27FC236}">
                <a16:creationId xmlns:a16="http://schemas.microsoft.com/office/drawing/2014/main" id="{B53AC8FD-9578-4144-A4D1-1466F30C0E4D}"/>
              </a:ext>
            </a:extLst>
          </p:cNvPr>
          <p:cNvCxnSpPr>
            <a:cxnSpLocks/>
            <a:stCxn id="99" idx="3"/>
            <a:endCxn id="100" idx="1"/>
          </p:cNvCxnSpPr>
          <p:nvPr/>
        </p:nvCxnSpPr>
        <p:spPr>
          <a:xfrm flipV="1">
            <a:off x="6131326" y="1607350"/>
            <a:ext cx="374681" cy="55431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a:extLst>
              <a:ext uri="{FF2B5EF4-FFF2-40B4-BE49-F238E27FC236}">
                <a16:creationId xmlns:a16="http://schemas.microsoft.com/office/drawing/2014/main" id="{553364B8-54BB-4555-84F6-70DF161BD047}"/>
              </a:ext>
            </a:extLst>
          </p:cNvPr>
          <p:cNvCxnSpPr>
            <a:cxnSpLocks/>
            <a:stCxn id="46" idx="3"/>
            <a:endCxn id="107" idx="1"/>
          </p:cNvCxnSpPr>
          <p:nvPr/>
        </p:nvCxnSpPr>
        <p:spPr>
          <a:xfrm>
            <a:off x="2898332" y="2570101"/>
            <a:ext cx="3607675" cy="93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8" name="Straight Arrow Connector 137">
            <a:extLst>
              <a:ext uri="{FF2B5EF4-FFF2-40B4-BE49-F238E27FC236}">
                <a16:creationId xmlns:a16="http://schemas.microsoft.com/office/drawing/2014/main" id="{6D1AA363-BB23-4A6C-BC69-67BAE9640777}"/>
              </a:ext>
            </a:extLst>
          </p:cNvPr>
          <p:cNvCxnSpPr>
            <a:cxnSpLocks/>
            <a:stCxn id="83" idx="3"/>
            <a:endCxn id="108" idx="1"/>
          </p:cNvCxnSpPr>
          <p:nvPr/>
        </p:nvCxnSpPr>
        <p:spPr>
          <a:xfrm>
            <a:off x="4452086" y="3525359"/>
            <a:ext cx="2053921" cy="147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1" name="Straight Arrow Connector 140">
            <a:extLst>
              <a:ext uri="{FF2B5EF4-FFF2-40B4-BE49-F238E27FC236}">
                <a16:creationId xmlns:a16="http://schemas.microsoft.com/office/drawing/2014/main" id="{0DD53E44-A62D-4E22-827A-5A743FFEBC5E}"/>
              </a:ext>
            </a:extLst>
          </p:cNvPr>
          <p:cNvCxnSpPr>
            <a:cxnSpLocks/>
            <a:stCxn id="84" idx="3"/>
            <a:endCxn id="108" idx="1"/>
          </p:cNvCxnSpPr>
          <p:nvPr/>
        </p:nvCxnSpPr>
        <p:spPr>
          <a:xfrm flipV="1">
            <a:off x="4453340" y="3540093"/>
            <a:ext cx="2052667" cy="33406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67F37060-EBA6-47B8-BBC0-58BB8BDD042D}"/>
              </a:ext>
            </a:extLst>
          </p:cNvPr>
          <p:cNvCxnSpPr>
            <a:cxnSpLocks/>
            <a:stCxn id="108" idx="3"/>
            <a:endCxn id="61" idx="1"/>
          </p:cNvCxnSpPr>
          <p:nvPr/>
        </p:nvCxnSpPr>
        <p:spPr>
          <a:xfrm flipV="1">
            <a:off x="7698193" y="3237639"/>
            <a:ext cx="712593" cy="3024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8" name="Straight Arrow Connector 147">
            <a:extLst>
              <a:ext uri="{FF2B5EF4-FFF2-40B4-BE49-F238E27FC236}">
                <a16:creationId xmlns:a16="http://schemas.microsoft.com/office/drawing/2014/main" id="{BBB789CC-558C-40FF-9BCF-150729373B6D}"/>
              </a:ext>
            </a:extLst>
          </p:cNvPr>
          <p:cNvCxnSpPr>
            <a:cxnSpLocks/>
            <a:stCxn id="107" idx="3"/>
            <a:endCxn id="61" idx="0"/>
          </p:cNvCxnSpPr>
          <p:nvPr/>
        </p:nvCxnSpPr>
        <p:spPr>
          <a:xfrm flipV="1">
            <a:off x="7698192" y="2568296"/>
            <a:ext cx="416918" cy="11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1" name="Straight Arrow Connector 150">
            <a:extLst>
              <a:ext uri="{FF2B5EF4-FFF2-40B4-BE49-F238E27FC236}">
                <a16:creationId xmlns:a16="http://schemas.microsoft.com/office/drawing/2014/main" id="{22B327F1-309A-4B66-9081-6562C850347D}"/>
              </a:ext>
            </a:extLst>
          </p:cNvPr>
          <p:cNvCxnSpPr>
            <a:cxnSpLocks/>
            <a:stCxn id="100" idx="3"/>
            <a:endCxn id="61" idx="3"/>
          </p:cNvCxnSpPr>
          <p:nvPr/>
        </p:nvCxnSpPr>
        <p:spPr>
          <a:xfrm>
            <a:off x="7698192" y="1607350"/>
            <a:ext cx="712594" cy="2916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7941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noFill/>
        </p:spPr>
        <p:txBody>
          <a:bodyPr/>
          <a:lstStyle/>
          <a:p>
            <a:r>
              <a:rPr lang="en-NZ" dirty="0"/>
              <a:t>Possible Enhancements</a:t>
            </a:r>
          </a:p>
        </p:txBody>
      </p:sp>
      <p:sp>
        <p:nvSpPr>
          <p:cNvPr id="4" name="Content Placeholder 3">
            <a:extLst>
              <a:ext uri="{FF2B5EF4-FFF2-40B4-BE49-F238E27FC236}">
                <a16:creationId xmlns:a16="http://schemas.microsoft.com/office/drawing/2014/main" id="{63E716A3-FE91-466E-9EDD-DF43B549D0D8}"/>
              </a:ext>
            </a:extLst>
          </p:cNvPr>
          <p:cNvSpPr>
            <a:spLocks noGrp="1"/>
          </p:cNvSpPr>
          <p:nvPr>
            <p:ph idx="1"/>
          </p:nvPr>
        </p:nvSpPr>
        <p:spPr/>
        <p:txBody>
          <a:bodyPr>
            <a:normAutofit/>
          </a:bodyPr>
          <a:lstStyle/>
          <a:p>
            <a:r>
              <a:rPr lang="en-NZ" b="1" dirty="0"/>
              <a:t>Co-ordinator assessment required before adjusting modelling</a:t>
            </a:r>
          </a:p>
          <a:p>
            <a:pPr marL="285750" indent="-285750">
              <a:buFont typeface="Arial" panose="020B0604020202020204" pitchFamily="34" charset="0"/>
              <a:buChar char="•"/>
            </a:pPr>
            <a:r>
              <a:rPr lang="en-NZ" dirty="0"/>
              <a:t>Not appropriate to automatically adjust constraints on basis of price</a:t>
            </a:r>
          </a:p>
          <a:p>
            <a:endParaRPr lang="en-NZ" b="1" dirty="0"/>
          </a:p>
          <a:p>
            <a:r>
              <a:rPr lang="en-NZ" b="1" dirty="0"/>
              <a:t>Improvement: improving co-ordinator awareness of mismatch between RTD (market) model and RTCA:</a:t>
            </a:r>
          </a:p>
          <a:p>
            <a:pPr marL="285750" indent="-285750">
              <a:buFont typeface="Arial" panose="020B0604020202020204" pitchFamily="34" charset="0"/>
              <a:buChar char="•"/>
            </a:pPr>
            <a:r>
              <a:rPr lang="en-NZ" dirty="0"/>
              <a:t>Improving alarms to the co-ordinators were action is required</a:t>
            </a:r>
          </a:p>
          <a:p>
            <a:pPr marL="285750" indent="-285750">
              <a:buFont typeface="Arial" panose="020B0604020202020204" pitchFamily="34" charset="0"/>
              <a:buChar char="•"/>
            </a:pPr>
            <a:r>
              <a:rPr lang="en-NZ" dirty="0"/>
              <a:t>Incorporating new alarms based on RTD pricing results</a:t>
            </a:r>
          </a:p>
          <a:p>
            <a:endParaRPr lang="en-NZ" dirty="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a:p>
            <a:pPr marL="285750" indent="-285750">
              <a:buFont typeface="Arial" panose="020B0604020202020204" pitchFamily="34" charset="0"/>
              <a:buChar char="•"/>
            </a:pPr>
            <a:endParaRPr lang="en-NZ" dirty="0"/>
          </a:p>
        </p:txBody>
      </p:sp>
    </p:spTree>
    <p:extLst>
      <p:ext uri="{BB962C8B-B14F-4D97-AF65-F5344CB8AC3E}">
        <p14:creationId xmlns:p14="http://schemas.microsoft.com/office/powerpoint/2010/main" val="24478820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3"/>
          </p:nvPr>
        </p:nvSpPr>
        <p:spPr/>
        <p:txBody>
          <a:bodyPr/>
          <a:lstStyle/>
          <a:p>
            <a:endParaRPr lang="en-NZ" sz="3600" dirty="0"/>
          </a:p>
          <a:p>
            <a:endParaRPr lang="en-NZ" sz="3600" dirty="0"/>
          </a:p>
          <a:p>
            <a:endParaRPr lang="en-NZ" sz="3600" dirty="0"/>
          </a:p>
          <a:p>
            <a:endParaRPr lang="en-NZ" sz="3600" dirty="0"/>
          </a:p>
          <a:p>
            <a:endParaRPr lang="en-NZ" sz="3600" dirty="0"/>
          </a:p>
          <a:p>
            <a:endParaRPr lang="en-NZ" sz="3600" dirty="0"/>
          </a:p>
          <a:p>
            <a:endParaRPr lang="en-NZ" sz="3600" dirty="0"/>
          </a:p>
          <a:p>
            <a:endParaRPr lang="en-NZ" sz="3600" dirty="0"/>
          </a:p>
          <a:p>
            <a:endParaRPr lang="en-NZ" sz="3600" dirty="0"/>
          </a:p>
          <a:p>
            <a:endParaRPr lang="en-NZ" sz="3600" dirty="0"/>
          </a:p>
          <a:p>
            <a:endParaRPr lang="en-NZ" sz="3600" dirty="0"/>
          </a:p>
          <a:p>
            <a:r>
              <a:rPr lang="en-NZ" sz="3600" dirty="0"/>
              <a:t>Recasting dispatch-lite</a:t>
            </a:r>
          </a:p>
          <a:p>
            <a:r>
              <a:rPr lang="en-NZ" sz="2400" dirty="0"/>
              <a:t> </a:t>
            </a:r>
          </a:p>
          <a:p>
            <a:r>
              <a:rPr lang="en-NZ" sz="1400" dirty="0"/>
              <a:t>Presenter: Justin</a:t>
            </a:r>
            <a:r>
              <a:rPr lang="en-NZ" sz="1200" dirty="0"/>
              <a:t> Wood</a:t>
            </a:r>
          </a:p>
        </p:txBody>
      </p:sp>
    </p:spTree>
    <p:extLst>
      <p:ext uri="{BB962C8B-B14F-4D97-AF65-F5344CB8AC3E}">
        <p14:creationId xmlns:p14="http://schemas.microsoft.com/office/powerpoint/2010/main" val="62443751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lstStyle/>
          <a:p>
            <a:r>
              <a:rPr lang="en-NZ" dirty="0"/>
              <a:t>Our proposal given medium level of support, but many submitters either:</a:t>
            </a:r>
          </a:p>
          <a:p>
            <a:pPr lvl="1"/>
            <a:r>
              <a:rPr lang="en-NZ" dirty="0"/>
              <a:t>sceptical anyone would use dispatch-lite or about its benefits</a:t>
            </a:r>
          </a:p>
          <a:p>
            <a:pPr lvl="1"/>
            <a:r>
              <a:rPr lang="en-NZ" dirty="0"/>
              <a:t>concerned it adds cost or slows delivery of RTP</a:t>
            </a:r>
          </a:p>
          <a:p>
            <a:pPr lvl="1"/>
            <a:endParaRPr lang="en-NZ" dirty="0"/>
          </a:p>
          <a:p>
            <a:r>
              <a:rPr lang="en-NZ" dirty="0"/>
              <a:t>At same time, distributed generators want to use it too</a:t>
            </a:r>
          </a:p>
          <a:p>
            <a:pPr lvl="1"/>
            <a:r>
              <a:rPr lang="en-NZ" dirty="0"/>
              <a:t>less onerous than full offered dispatch</a:t>
            </a:r>
          </a:p>
          <a:p>
            <a:endParaRPr lang="en-NZ" dirty="0"/>
          </a:p>
        </p:txBody>
      </p:sp>
      <p:sp>
        <p:nvSpPr>
          <p:cNvPr id="3" name="Slide Number Placeholder 2">
            <a:extLst>
              <a:ext uri="{FF2B5EF4-FFF2-40B4-BE49-F238E27FC236}">
                <a16:creationId xmlns:a16="http://schemas.microsoft.com/office/drawing/2014/main" id="{56977250-FEE5-4C64-BC3D-24FDD4E7022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55</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CC35D808-48E8-47B0-9A54-9E3B4B52F884}"/>
              </a:ext>
            </a:extLst>
          </p:cNvPr>
          <p:cNvSpPr>
            <a:spLocks noGrp="1"/>
          </p:cNvSpPr>
          <p:nvPr>
            <p:ph type="title"/>
          </p:nvPr>
        </p:nvSpPr>
        <p:spPr/>
        <p:txBody>
          <a:bodyPr/>
          <a:lstStyle/>
          <a:p>
            <a:r>
              <a:rPr lang="en-NZ" dirty="0"/>
              <a:t>We’ve reconsidered dispatchable-demand ‘lite’</a:t>
            </a:r>
          </a:p>
        </p:txBody>
      </p:sp>
    </p:spTree>
    <p:extLst>
      <p:ext uri="{BB962C8B-B14F-4D97-AF65-F5344CB8AC3E}">
        <p14:creationId xmlns:p14="http://schemas.microsoft.com/office/powerpoint/2010/main" val="1031025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fontScale="77500" lnSpcReduction="20000"/>
          </a:bodyPr>
          <a:lstStyle/>
          <a:p>
            <a:r>
              <a:rPr lang="en-NZ" dirty="0"/>
              <a:t>We still see important benefits in less-onerous dispatchable demand for smaller consumers</a:t>
            </a:r>
            <a:endParaRPr lang="en-NZ" dirty="0">
              <a:solidFill>
                <a:schemeClr val="accent3"/>
              </a:solidFill>
            </a:endParaRPr>
          </a:p>
          <a:p>
            <a:pPr lvl="1">
              <a:buClr>
                <a:prstClr val="white">
                  <a:lumMod val="50000"/>
                </a:prstClr>
              </a:buClr>
            </a:pPr>
            <a:r>
              <a:rPr lang="en-NZ" dirty="0">
                <a:solidFill>
                  <a:prstClr val="black"/>
                </a:solidFill>
              </a:rPr>
              <a:t>signal intentions ahead of time </a:t>
            </a:r>
            <a:r>
              <a:rPr lang="en-NZ" dirty="0">
                <a:solidFill>
                  <a:prstClr val="black"/>
                </a:solidFill>
                <a:sym typeface="Wingdings" panose="05000000000000000000" pitchFamily="2" charset="2"/>
              </a:rPr>
              <a:t> more </a:t>
            </a:r>
            <a:r>
              <a:rPr lang="en-NZ" dirty="0">
                <a:solidFill>
                  <a:prstClr val="black"/>
                </a:solidFill>
              </a:rPr>
              <a:t>accurate forecasts, more efficient prices</a:t>
            </a:r>
          </a:p>
          <a:p>
            <a:pPr>
              <a:spcAft>
                <a:spcPts val="600"/>
              </a:spcAft>
            </a:pPr>
            <a:endParaRPr lang="en-NZ" sz="900" dirty="0"/>
          </a:p>
          <a:p>
            <a:r>
              <a:rPr lang="en-NZ" dirty="0"/>
              <a:t>We agree </a:t>
            </a:r>
            <a:r>
              <a:rPr lang="en-NZ" dirty="0">
                <a:solidFill>
                  <a:schemeClr val="accent3"/>
                </a:solidFill>
              </a:rPr>
              <a:t>there’s merit in the same approach for distributed generation</a:t>
            </a:r>
          </a:p>
          <a:p>
            <a:pPr lvl="1">
              <a:buClr>
                <a:prstClr val="white">
                  <a:lumMod val="50000"/>
                </a:prstClr>
              </a:buClr>
            </a:pPr>
            <a:r>
              <a:rPr lang="en-NZ" dirty="0">
                <a:solidFill>
                  <a:prstClr val="black"/>
                </a:solidFill>
              </a:rPr>
              <a:t>gives system operator better visibility of generation past transmission grid</a:t>
            </a:r>
          </a:p>
          <a:p>
            <a:pPr>
              <a:spcAft>
                <a:spcPts val="600"/>
              </a:spcAft>
            </a:pPr>
            <a:endParaRPr lang="en-NZ" dirty="0"/>
          </a:p>
          <a:p>
            <a:r>
              <a:rPr lang="en-NZ" dirty="0"/>
              <a:t>             We’ve investigated with the system operator to flesh out details</a:t>
            </a:r>
            <a:br>
              <a:rPr lang="en-NZ" dirty="0"/>
            </a:br>
            <a:r>
              <a:rPr lang="en-NZ" dirty="0"/>
              <a:t>             for secondary consultation</a:t>
            </a:r>
          </a:p>
          <a:p>
            <a:endParaRPr lang="en-NZ" dirty="0"/>
          </a:p>
        </p:txBody>
      </p:sp>
      <p:sp>
        <p:nvSpPr>
          <p:cNvPr id="3" name="Slide Number Placeholder 2">
            <a:extLst>
              <a:ext uri="{FF2B5EF4-FFF2-40B4-BE49-F238E27FC236}">
                <a16:creationId xmlns:a16="http://schemas.microsoft.com/office/drawing/2014/main" id="{56977250-FEE5-4C64-BC3D-24FDD4E7022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CC35D808-48E8-47B0-9A54-9E3B4B52F884}"/>
              </a:ext>
            </a:extLst>
          </p:cNvPr>
          <p:cNvSpPr>
            <a:spLocks noGrp="1"/>
          </p:cNvSpPr>
          <p:nvPr>
            <p:ph type="title"/>
          </p:nvPr>
        </p:nvSpPr>
        <p:spPr/>
        <p:txBody>
          <a:bodyPr/>
          <a:lstStyle/>
          <a:p>
            <a:r>
              <a:rPr lang="en-NZ" dirty="0"/>
              <a:t>We’ll consult further on an expanded dispatch-‘lite’</a:t>
            </a:r>
          </a:p>
        </p:txBody>
      </p:sp>
      <p:sp>
        <p:nvSpPr>
          <p:cNvPr id="5" name="TextBox 4"/>
          <p:cNvSpPr txBox="1"/>
          <p:nvPr/>
        </p:nvSpPr>
        <p:spPr>
          <a:xfrm>
            <a:off x="636099" y="3316232"/>
            <a:ext cx="1858851"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80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80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41491284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NZ" dirty="0"/>
              <a:t>Dispatch-lite would cover both smaller demand purchasers and distributed generators using </a:t>
            </a:r>
            <a:r>
              <a:rPr lang="en-NZ" dirty="0">
                <a:solidFill>
                  <a:schemeClr val="accent3"/>
                </a:solidFill>
              </a:rPr>
              <a:t>mirrored features</a:t>
            </a:r>
            <a:r>
              <a:rPr lang="en-NZ" dirty="0"/>
              <a:t>:</a:t>
            </a:r>
          </a:p>
          <a:p>
            <a:pPr lvl="1"/>
            <a:r>
              <a:rPr lang="en-NZ" dirty="0"/>
              <a:t>set dispatch prices</a:t>
            </a:r>
          </a:p>
          <a:p>
            <a:pPr lvl="1"/>
            <a:r>
              <a:rPr lang="en-NZ" dirty="0"/>
              <a:t>dispatched via ‘notifications’ (from RTD), not full weight of instructions</a:t>
            </a:r>
          </a:p>
          <a:p>
            <a:pPr lvl="1"/>
            <a:r>
              <a:rPr lang="en-NZ" dirty="0"/>
              <a:t>say ‘no’ by immediately rebidding | reoffering as non-dispatchable (a new form of bona fide), </a:t>
            </a:r>
            <a:r>
              <a:rPr lang="en-NZ" u="sng" dirty="0"/>
              <a:t>if done rarely</a:t>
            </a:r>
          </a:p>
          <a:p>
            <a:pPr lvl="1"/>
            <a:r>
              <a:rPr lang="en-NZ" dirty="0"/>
              <a:t>no constrained on (or off) payments</a:t>
            </a:r>
          </a:p>
          <a:p>
            <a:pPr lvl="1"/>
            <a:r>
              <a:rPr lang="en-NZ" dirty="0"/>
              <a:t>approval at discretion of system operator</a:t>
            </a:r>
          </a:p>
        </p:txBody>
      </p:sp>
      <p:sp>
        <p:nvSpPr>
          <p:cNvPr id="3" name="Slide Number Placeholder 2">
            <a:extLst>
              <a:ext uri="{FF2B5EF4-FFF2-40B4-BE49-F238E27FC236}">
                <a16:creationId xmlns:a16="http://schemas.microsoft.com/office/drawing/2014/main" id="{56977250-FEE5-4C64-BC3D-24FDD4E7022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57</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CC35D808-48E8-47B0-9A54-9E3B4B52F884}"/>
              </a:ext>
            </a:extLst>
          </p:cNvPr>
          <p:cNvSpPr>
            <a:spLocks noGrp="1"/>
          </p:cNvSpPr>
          <p:nvPr>
            <p:ph type="title"/>
          </p:nvPr>
        </p:nvSpPr>
        <p:spPr/>
        <p:txBody>
          <a:bodyPr/>
          <a:lstStyle/>
          <a:p>
            <a:r>
              <a:rPr lang="en-NZ" dirty="0"/>
              <a:t>Recasting dispatch-lite for demand and generation</a:t>
            </a:r>
          </a:p>
        </p:txBody>
      </p:sp>
    </p:spTree>
    <p:extLst>
      <p:ext uri="{BB962C8B-B14F-4D97-AF65-F5344CB8AC3E}">
        <p14:creationId xmlns:p14="http://schemas.microsoft.com/office/powerpoint/2010/main" val="2776582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946800" y="1241449"/>
            <a:ext cx="7740000" cy="1765097"/>
          </a:xfrm>
        </p:spPr>
        <p:txBody>
          <a:bodyPr>
            <a:normAutofit/>
          </a:bodyPr>
          <a:lstStyle/>
          <a:p>
            <a:pPr lvl="0">
              <a:buClr>
                <a:prstClr val="white">
                  <a:lumMod val="50000"/>
                </a:prstClr>
              </a:buClr>
            </a:pPr>
            <a:r>
              <a:rPr lang="en-NZ" sz="1600" dirty="0">
                <a:solidFill>
                  <a:prstClr val="black"/>
                </a:solidFill>
              </a:rPr>
              <a:t>Eligible</a:t>
            </a:r>
            <a:r>
              <a:rPr lang="en-NZ" sz="1600" dirty="0"/>
              <a:t> could be based on system operator assessing need for </a:t>
            </a:r>
            <a:r>
              <a:rPr lang="en-NZ" sz="1600" dirty="0">
                <a:solidFill>
                  <a:schemeClr val="accent3"/>
                </a:solidFill>
              </a:rPr>
              <a:t>real-time telemetry</a:t>
            </a:r>
            <a:endParaRPr lang="en-NZ" sz="1600" dirty="0">
              <a:solidFill>
                <a:prstClr val="black"/>
              </a:solidFill>
            </a:endParaRPr>
          </a:p>
          <a:p>
            <a:pPr lvl="1"/>
            <a:r>
              <a:rPr lang="en-NZ" sz="1400" dirty="0"/>
              <a:t>if telemetry exists should be full DD or offered generation</a:t>
            </a:r>
          </a:p>
          <a:p>
            <a:pPr lvl="1"/>
            <a:r>
              <a:rPr lang="en-NZ" sz="1400" dirty="0"/>
              <a:t>consider security risk to system </a:t>
            </a:r>
            <a:r>
              <a:rPr lang="en-NZ" sz="1400" dirty="0">
                <a:sym typeface="Wingdings" panose="05000000000000000000" pitchFamily="2" charset="2"/>
              </a:rPr>
              <a:t> no telemetry = no visibility </a:t>
            </a:r>
            <a:r>
              <a:rPr lang="en-NZ" sz="1400" u="sng" dirty="0">
                <a:sym typeface="Wingdings" panose="05000000000000000000" pitchFamily="2" charset="2"/>
              </a:rPr>
              <a:t>in real-time</a:t>
            </a:r>
          </a:p>
          <a:p>
            <a:pPr lvl="2"/>
            <a:r>
              <a:rPr lang="en-NZ" sz="1400" dirty="0">
                <a:solidFill>
                  <a:schemeClr val="accent3"/>
                </a:solidFill>
              </a:rPr>
              <a:t>consider MW limits at each node and each electrical region</a:t>
            </a:r>
            <a:endParaRPr lang="en-NZ" dirty="0">
              <a:solidFill>
                <a:schemeClr val="accent3"/>
              </a:solidFill>
            </a:endParaRPr>
          </a:p>
          <a:p>
            <a:pPr lvl="0">
              <a:buClr>
                <a:prstClr val="white">
                  <a:lumMod val="50000"/>
                </a:prstClr>
              </a:buClr>
            </a:pPr>
            <a:endParaRPr lang="en-NZ" dirty="0">
              <a:solidFill>
                <a:prstClr val="black"/>
              </a:solidFill>
            </a:endParaRPr>
          </a:p>
          <a:p>
            <a:pPr lvl="1"/>
            <a:endParaRPr lang="en-NZ" dirty="0"/>
          </a:p>
        </p:txBody>
      </p:sp>
      <p:sp>
        <p:nvSpPr>
          <p:cNvPr id="3" name="Slide Number Placeholder 2">
            <a:extLst>
              <a:ext uri="{FF2B5EF4-FFF2-40B4-BE49-F238E27FC236}">
                <a16:creationId xmlns:a16="http://schemas.microsoft.com/office/drawing/2014/main" id="{56977250-FEE5-4C64-BC3D-24FDD4E7022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CC35D808-48E8-47B0-9A54-9E3B4B52F884}"/>
              </a:ext>
            </a:extLst>
          </p:cNvPr>
          <p:cNvSpPr>
            <a:spLocks noGrp="1"/>
          </p:cNvSpPr>
          <p:nvPr>
            <p:ph type="title"/>
          </p:nvPr>
        </p:nvSpPr>
        <p:spPr/>
        <p:txBody>
          <a:bodyPr/>
          <a:lstStyle/>
          <a:p>
            <a:r>
              <a:rPr lang="en-NZ" dirty="0"/>
              <a:t>Recasting dispatch-lite for demand and generation</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6855" y="2824708"/>
            <a:ext cx="1237335" cy="1769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5157" y="2840379"/>
            <a:ext cx="1101509" cy="1710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1989734" y="3170742"/>
            <a:ext cx="2010701" cy="10493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Calibri"/>
                <a:ea typeface="+mn-ea"/>
                <a:cs typeface="+mn-cs"/>
              </a:rPr>
              <a:t>GXP Load = T1 load</a:t>
            </a:r>
            <a:br>
              <a:rPr kumimoji="0" lang="en-NZ" sz="1200" b="0" i="0" u="none" strike="noStrike" kern="1200" cap="none" spc="0" normalizeH="0" baseline="0" noProof="0" dirty="0">
                <a:ln>
                  <a:noFill/>
                </a:ln>
                <a:solidFill>
                  <a:prstClr val="black"/>
                </a:solidFill>
                <a:effectLst/>
                <a:uLnTx/>
                <a:uFillTx/>
                <a:latin typeface="Calibri"/>
                <a:ea typeface="+mn-ea"/>
                <a:cs typeface="+mn-cs"/>
              </a:rPr>
            </a:br>
            <a:r>
              <a:rPr kumimoji="0" lang="en-NZ" sz="1200" b="1" i="0" u="none" strike="noStrike" kern="1200" cap="none" spc="0" normalizeH="0" baseline="0" noProof="0" dirty="0">
                <a:ln>
                  <a:noFill/>
                </a:ln>
                <a:solidFill>
                  <a:prstClr val="black"/>
                </a:solidFill>
                <a:effectLst/>
                <a:uLnTx/>
                <a:uFillTx/>
                <a:latin typeface="Calibri"/>
                <a:ea typeface="+mn-ea"/>
                <a:cs typeface="+mn-cs"/>
              </a:rPr>
              <a:t>minus</a:t>
            </a:r>
            <a:r>
              <a:rPr kumimoji="0" lang="en-NZ" sz="1200" b="0" i="0" u="none" strike="noStrike" kern="1200" cap="none" spc="0" normalizeH="0" baseline="0" noProof="0" dirty="0">
                <a:ln>
                  <a:noFill/>
                </a:ln>
                <a:solidFill>
                  <a:prstClr val="black"/>
                </a:solidFill>
                <a:effectLst/>
                <a:uLnTx/>
                <a:uFillTx/>
                <a:latin typeface="Calibri"/>
                <a:ea typeface="+mn-ea"/>
                <a:cs typeface="+mn-cs"/>
              </a:rPr>
              <a:t> DD-lite bid MW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Rectangle 9"/>
          <p:cNvSpPr/>
          <p:nvPr/>
        </p:nvSpPr>
        <p:spPr>
          <a:xfrm>
            <a:off x="4621177" y="3160126"/>
            <a:ext cx="2496527" cy="1049376"/>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200" b="0" i="0" u="none" strike="noStrike" kern="1200" cap="none" spc="0" normalizeH="0" baseline="0" noProof="0" dirty="0">
                <a:ln>
                  <a:noFill/>
                </a:ln>
                <a:solidFill>
                  <a:prstClr val="black"/>
                </a:solidFill>
                <a:effectLst/>
                <a:uLnTx/>
                <a:uFillTx/>
                <a:latin typeface="Calibri"/>
                <a:ea typeface="+mn-ea"/>
                <a:cs typeface="+mn-cs"/>
              </a:rPr>
              <a:t>GXP Load = T1 load</a:t>
            </a:r>
            <a:br>
              <a:rPr kumimoji="0" lang="en-NZ" sz="1200" b="0" i="0" u="none" strike="noStrike" kern="1200" cap="none" spc="0" normalizeH="0" baseline="0" noProof="0" dirty="0">
                <a:ln>
                  <a:noFill/>
                </a:ln>
                <a:solidFill>
                  <a:prstClr val="black"/>
                </a:solidFill>
                <a:effectLst/>
                <a:uLnTx/>
                <a:uFillTx/>
                <a:latin typeface="Calibri"/>
                <a:ea typeface="+mn-ea"/>
                <a:cs typeface="+mn-cs"/>
              </a:rPr>
            </a:br>
            <a:r>
              <a:rPr kumimoji="0" lang="en-NZ" sz="1200" b="1" i="0" u="none" strike="noStrike" kern="1200" cap="none" spc="0" normalizeH="0" baseline="0" noProof="0" dirty="0">
                <a:ln>
                  <a:noFill/>
                </a:ln>
                <a:solidFill>
                  <a:prstClr val="black"/>
                </a:solidFill>
                <a:effectLst/>
                <a:uLnTx/>
                <a:uFillTx/>
                <a:latin typeface="Calibri"/>
                <a:ea typeface="+mn-ea"/>
                <a:cs typeface="+mn-cs"/>
              </a:rPr>
              <a:t>plus</a:t>
            </a:r>
            <a:r>
              <a:rPr kumimoji="0" lang="en-NZ" sz="1200" b="0" i="0" u="none" strike="noStrike" kern="1200" cap="none" spc="0" normalizeH="0" baseline="0" noProof="0" dirty="0">
                <a:ln>
                  <a:noFill/>
                </a:ln>
                <a:solidFill>
                  <a:prstClr val="black"/>
                </a:solidFill>
                <a:effectLst/>
                <a:uLnTx/>
                <a:uFillTx/>
                <a:latin typeface="Calibri"/>
                <a:ea typeface="+mn-ea"/>
                <a:cs typeface="+mn-cs"/>
              </a:rPr>
              <a:t> DG-lite offer MW</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NZ"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Rectangle 10"/>
          <p:cNvSpPr/>
          <p:nvPr/>
        </p:nvSpPr>
        <p:spPr>
          <a:xfrm>
            <a:off x="6410750" y="2743771"/>
            <a:ext cx="2520000" cy="1733131"/>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1800" b="0" i="0" u="none" strike="noStrike" kern="1200" cap="none" spc="0" normalizeH="0" baseline="0" noProof="0" dirty="0">
                <a:ln>
                  <a:noFill/>
                </a:ln>
                <a:solidFill>
                  <a:prstClr val="black"/>
                </a:solidFill>
                <a:effectLst/>
                <a:uLnTx/>
                <a:uFillTx/>
                <a:latin typeface="Calibri"/>
                <a:ea typeface="+mn-ea"/>
                <a:cs typeface="+mn-cs"/>
              </a:rPr>
              <a:t>Using MW limits would avoid the cost of changing MTLF to account for lack of telemetry</a:t>
            </a:r>
          </a:p>
        </p:txBody>
      </p:sp>
    </p:spTree>
    <p:extLst>
      <p:ext uri="{BB962C8B-B14F-4D97-AF65-F5344CB8AC3E}">
        <p14:creationId xmlns:p14="http://schemas.microsoft.com/office/powerpoint/2010/main" val="317318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pPr lvl="0">
              <a:buClr>
                <a:prstClr val="white">
                  <a:lumMod val="50000"/>
                </a:prstClr>
              </a:buClr>
            </a:pPr>
            <a:r>
              <a:rPr lang="en-NZ" dirty="0">
                <a:solidFill>
                  <a:prstClr val="black"/>
                </a:solidFill>
              </a:rPr>
              <a:t>Compliance assessed monthly after the fact from metered data</a:t>
            </a:r>
          </a:p>
          <a:p>
            <a:pPr lvl="1"/>
            <a:r>
              <a:rPr lang="en-NZ" dirty="0"/>
              <a:t>not a breach to say no to dispatch notification</a:t>
            </a:r>
          </a:p>
          <a:p>
            <a:pPr lvl="1"/>
            <a:r>
              <a:rPr lang="en-NZ" dirty="0"/>
              <a:t>provided correctly advised and all notifications followed otherwise</a:t>
            </a:r>
          </a:p>
          <a:p>
            <a:pPr lvl="1"/>
            <a:endParaRPr lang="en-NZ" dirty="0"/>
          </a:p>
          <a:p>
            <a:pPr lvl="0">
              <a:buClr>
                <a:prstClr val="white">
                  <a:lumMod val="50000"/>
                </a:prstClr>
              </a:buClr>
            </a:pPr>
            <a:r>
              <a:rPr lang="en-NZ" dirty="0"/>
              <a:t>Continued eligibility depends on how often saying ‘no’</a:t>
            </a:r>
            <a:endParaRPr lang="en-NZ" dirty="0">
              <a:solidFill>
                <a:prstClr val="black"/>
              </a:solidFill>
            </a:endParaRPr>
          </a:p>
          <a:p>
            <a:pPr lvl="1"/>
            <a:r>
              <a:rPr lang="en-NZ" dirty="0"/>
              <a:t>something like a ‘three-strikes rule’ across a month, a quarter, etc</a:t>
            </a:r>
          </a:p>
          <a:p>
            <a:endParaRPr lang="en-NZ" dirty="0"/>
          </a:p>
          <a:p>
            <a:endParaRPr lang="en-NZ" dirty="0"/>
          </a:p>
          <a:p>
            <a:pPr lvl="0">
              <a:buClr>
                <a:prstClr val="white">
                  <a:lumMod val="50000"/>
                </a:prstClr>
              </a:buClr>
            </a:pPr>
            <a:endParaRPr lang="en-NZ" dirty="0">
              <a:solidFill>
                <a:prstClr val="black"/>
              </a:solidFill>
            </a:endParaRPr>
          </a:p>
          <a:p>
            <a:pPr lvl="1"/>
            <a:endParaRPr lang="en-NZ" dirty="0"/>
          </a:p>
        </p:txBody>
      </p:sp>
      <p:sp>
        <p:nvSpPr>
          <p:cNvPr id="3" name="Slide Number Placeholder 2">
            <a:extLst>
              <a:ext uri="{FF2B5EF4-FFF2-40B4-BE49-F238E27FC236}">
                <a16:creationId xmlns:a16="http://schemas.microsoft.com/office/drawing/2014/main" id="{56977250-FEE5-4C64-BC3D-24FDD4E7022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59</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CC35D808-48E8-47B0-9A54-9E3B4B52F884}"/>
              </a:ext>
            </a:extLst>
          </p:cNvPr>
          <p:cNvSpPr>
            <a:spLocks noGrp="1"/>
          </p:cNvSpPr>
          <p:nvPr>
            <p:ph type="title"/>
          </p:nvPr>
        </p:nvSpPr>
        <p:spPr/>
        <p:txBody>
          <a:bodyPr/>
          <a:lstStyle/>
          <a:p>
            <a:r>
              <a:rPr lang="en-NZ" dirty="0"/>
              <a:t>Recasting dispatch-lite for demand and generation</a:t>
            </a:r>
          </a:p>
        </p:txBody>
      </p:sp>
    </p:spTree>
    <p:extLst>
      <p:ext uri="{BB962C8B-B14F-4D97-AF65-F5344CB8AC3E}">
        <p14:creationId xmlns:p14="http://schemas.microsoft.com/office/powerpoint/2010/main" val="900703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a:solidFill>
                  <a:prstClr val="black"/>
                </a:solidFill>
              </a:rPr>
              <a:t>We want to </a:t>
            </a:r>
            <a:r>
              <a:rPr lang="en-NZ" dirty="0">
                <a:solidFill>
                  <a:schemeClr val="accent2"/>
                </a:solidFill>
              </a:rPr>
              <a:t>consult further</a:t>
            </a:r>
            <a:r>
              <a:rPr lang="en-NZ" dirty="0">
                <a:solidFill>
                  <a:prstClr val="black"/>
                </a:solidFill>
              </a:rPr>
              <a:t> on some design elements or their details:</a:t>
            </a:r>
            <a:endParaRPr lang="en-NZ" dirty="0"/>
          </a:p>
          <a:p>
            <a:pPr lvl="1"/>
            <a:r>
              <a:rPr lang="en-NZ" dirty="0"/>
              <a:t>‘non-core’ aspects  &gt;&gt;&gt;  </a:t>
            </a:r>
            <a:r>
              <a:rPr lang="en-NZ" u="sng" dirty="0"/>
              <a:t>no delay to build</a:t>
            </a:r>
          </a:p>
          <a:p>
            <a:pPr lvl="2"/>
            <a:r>
              <a:rPr lang="en-NZ" dirty="0"/>
              <a:t>actual dollar amount for default scarcity pricing values</a:t>
            </a:r>
          </a:p>
          <a:p>
            <a:pPr lvl="2"/>
            <a:r>
              <a:rPr lang="en-NZ" dirty="0"/>
              <a:t>possible Code process for reviewing these</a:t>
            </a:r>
          </a:p>
          <a:p>
            <a:pPr lvl="2"/>
            <a:r>
              <a:rPr lang="en-NZ" dirty="0"/>
              <a:t>detailed treatment of </a:t>
            </a:r>
            <a:r>
              <a:rPr lang="en-NZ" dirty="0">
                <a:solidFill>
                  <a:schemeClr val="accent3"/>
                </a:solidFill>
              </a:rPr>
              <a:t>reserve shortfall</a:t>
            </a:r>
            <a:br>
              <a:rPr lang="en-NZ" dirty="0">
                <a:solidFill>
                  <a:schemeClr val="accent3"/>
                </a:solidFill>
              </a:rPr>
            </a:br>
            <a:r>
              <a:rPr lang="en-NZ" dirty="0">
                <a:solidFill>
                  <a:schemeClr val="accent3"/>
                </a:solidFill>
              </a:rPr>
              <a:t>pricing (CVPs)</a:t>
            </a:r>
          </a:p>
          <a:p>
            <a:pPr lvl="2"/>
            <a:r>
              <a:rPr lang="en-NZ" dirty="0"/>
              <a:t>materiality for pricing errors</a:t>
            </a:r>
          </a:p>
          <a:p>
            <a:pPr lvl="2"/>
            <a:r>
              <a:rPr lang="en-NZ" dirty="0">
                <a:solidFill>
                  <a:schemeClr val="accent3"/>
                </a:solidFill>
              </a:rPr>
              <a:t>dispatch-‘lite’</a:t>
            </a:r>
          </a:p>
          <a:p>
            <a:pPr lvl="1"/>
            <a:endParaRPr lang="en-NZ" dirty="0"/>
          </a:p>
          <a:p>
            <a:pPr lvl="0">
              <a:buClr>
                <a:prstClr val="white">
                  <a:lumMod val="50000"/>
                </a:prstClr>
              </a:buClr>
            </a:pPr>
            <a:endParaRPr lang="en-NZ" dirty="0">
              <a:solidFill>
                <a:prstClr val="black"/>
              </a:solidFill>
            </a:endParaRPr>
          </a:p>
          <a:p>
            <a:pPr lvl="0">
              <a:buClr>
                <a:prstClr val="white">
                  <a:lumMod val="50000"/>
                </a:prstClr>
              </a:buClr>
            </a:pPr>
            <a:endParaRPr lang="en-NZ" dirty="0">
              <a:solidFill>
                <a:prstClr val="black"/>
              </a:solidFill>
            </a:endParaRPr>
          </a:p>
          <a:p>
            <a:endParaRPr lang="en-NZ" dirty="0"/>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Current overall status after considering submissions</a:t>
            </a:r>
          </a:p>
        </p:txBody>
      </p:sp>
      <p:sp>
        <p:nvSpPr>
          <p:cNvPr id="11" name="Rounded Rectangle 10"/>
          <p:cNvSpPr/>
          <p:nvPr/>
        </p:nvSpPr>
        <p:spPr>
          <a:xfrm>
            <a:off x="5602310" y="2940675"/>
            <a:ext cx="2841938" cy="1569469"/>
          </a:xfrm>
          <a:prstGeom prst="roundRect">
            <a:avLst/>
          </a:prstGeom>
        </p:spPr>
        <p:style>
          <a:lnRef idx="3">
            <a:schemeClr val="lt1"/>
          </a:lnRef>
          <a:fillRef idx="1">
            <a:schemeClr val="accent2"/>
          </a:fillRef>
          <a:effectRef idx="1">
            <a:schemeClr val="accent2"/>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white"/>
                </a:solidFill>
                <a:effectLst/>
                <a:uLnTx/>
                <a:uFillTx/>
                <a:latin typeface="Calibri"/>
                <a:ea typeface="+mn-ea"/>
                <a:cs typeface="+mn-cs"/>
              </a:rPr>
              <a:t>a few deferred</a:t>
            </a:r>
          </a:p>
        </p:txBody>
      </p:sp>
      <p:sp>
        <p:nvSpPr>
          <p:cNvPr id="10" name="TextBox 9"/>
          <p:cNvSpPr txBox="1"/>
          <p:nvPr/>
        </p:nvSpPr>
        <p:spPr>
          <a:xfrm>
            <a:off x="6368602" y="3174421"/>
            <a:ext cx="1858851" cy="172662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1038469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p:txBody>
          <a:bodyPr>
            <a:normAutofit/>
          </a:bodyPr>
          <a:lstStyle/>
          <a:p>
            <a:r>
              <a:rPr lang="en-NZ" dirty="0"/>
              <a:t>The system operator’s dispatch service enhancement (DSE) project is a key enabler:</a:t>
            </a:r>
          </a:p>
          <a:p>
            <a:pPr lvl="1"/>
            <a:r>
              <a:rPr lang="en-NZ" dirty="0"/>
              <a:t>dispatch-lite a </a:t>
            </a:r>
            <a:r>
              <a:rPr lang="en-NZ" dirty="0">
                <a:solidFill>
                  <a:schemeClr val="accent1"/>
                </a:solidFill>
              </a:rPr>
              <a:t>pair of new dispatch products</a:t>
            </a:r>
          </a:p>
          <a:p>
            <a:pPr lvl="2"/>
            <a:r>
              <a:rPr lang="en-NZ" dirty="0"/>
              <a:t>dispatchable-demand-lite (DD-lite) and distributed-generation-lite (DG-lite)</a:t>
            </a:r>
          </a:p>
          <a:p>
            <a:pPr>
              <a:buClr>
                <a:prstClr val="white">
                  <a:lumMod val="50000"/>
                </a:prstClr>
              </a:buClr>
            </a:pPr>
            <a:endParaRPr lang="en-NZ" dirty="0"/>
          </a:p>
          <a:p>
            <a:r>
              <a:rPr lang="en-NZ" dirty="0"/>
              <a:t>Implementing dispatch-lite while ‘the hood is up’ for RTP likely to minimise costs (Market System, WITS)</a:t>
            </a:r>
          </a:p>
          <a:p>
            <a:pPr lvl="0">
              <a:buClr>
                <a:prstClr val="white">
                  <a:lumMod val="50000"/>
                </a:prstClr>
              </a:buClr>
            </a:pPr>
            <a:endParaRPr lang="en-NZ" dirty="0">
              <a:solidFill>
                <a:prstClr val="black"/>
              </a:solidFill>
            </a:endParaRPr>
          </a:p>
          <a:p>
            <a:pPr lvl="1"/>
            <a:endParaRPr lang="en-NZ" dirty="0"/>
          </a:p>
        </p:txBody>
      </p:sp>
      <p:sp>
        <p:nvSpPr>
          <p:cNvPr id="3" name="Slide Number Placeholder 2">
            <a:extLst>
              <a:ext uri="{FF2B5EF4-FFF2-40B4-BE49-F238E27FC236}">
                <a16:creationId xmlns:a16="http://schemas.microsoft.com/office/drawing/2014/main" id="{56977250-FEE5-4C64-BC3D-24FDD4E7022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60</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CC35D808-48E8-47B0-9A54-9E3B4B52F884}"/>
              </a:ext>
            </a:extLst>
          </p:cNvPr>
          <p:cNvSpPr>
            <a:spLocks noGrp="1"/>
          </p:cNvSpPr>
          <p:nvPr>
            <p:ph type="title"/>
          </p:nvPr>
        </p:nvSpPr>
        <p:spPr/>
        <p:txBody>
          <a:bodyPr/>
          <a:lstStyle/>
          <a:p>
            <a:r>
              <a:rPr lang="en-NZ" dirty="0"/>
              <a:t>Recasting dispatch-lite for demand and generation</a:t>
            </a:r>
          </a:p>
        </p:txBody>
      </p:sp>
    </p:spTree>
    <p:extLst>
      <p:ext uri="{BB962C8B-B14F-4D97-AF65-F5344CB8AC3E}">
        <p14:creationId xmlns:p14="http://schemas.microsoft.com/office/powerpoint/2010/main" val="3725779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577EF-0E91-4A95-A4C3-87A6583E9B8C}"/>
              </a:ext>
            </a:extLst>
          </p:cNvPr>
          <p:cNvSpPr>
            <a:spLocks noGrp="1"/>
          </p:cNvSpPr>
          <p:nvPr>
            <p:ph type="ctrTitle"/>
          </p:nvPr>
        </p:nvSpPr>
        <p:spPr/>
        <p:txBody>
          <a:bodyPr/>
          <a:lstStyle/>
          <a:p>
            <a:r>
              <a:rPr lang="en-NZ" dirty="0"/>
              <a:t>Price Error Claims (PEC)</a:t>
            </a:r>
          </a:p>
        </p:txBody>
      </p:sp>
      <p:sp>
        <p:nvSpPr>
          <p:cNvPr id="5" name="Text Placeholder 4">
            <a:extLst>
              <a:ext uri="{FF2B5EF4-FFF2-40B4-BE49-F238E27FC236}">
                <a16:creationId xmlns:a16="http://schemas.microsoft.com/office/drawing/2014/main" id="{4AB1F4B8-88CC-4892-9264-F8DED6C2E691}"/>
              </a:ext>
            </a:extLst>
          </p:cNvPr>
          <p:cNvSpPr>
            <a:spLocks noGrp="1"/>
          </p:cNvSpPr>
          <p:nvPr>
            <p:ph type="body" idx="15"/>
          </p:nvPr>
        </p:nvSpPr>
        <p:spPr>
          <a:xfrm>
            <a:off x="450867" y="2303752"/>
            <a:ext cx="5007398" cy="334836"/>
          </a:xfrm>
        </p:spPr>
        <p:txBody>
          <a:bodyPr/>
          <a:lstStyle/>
          <a:p>
            <a:r>
              <a:rPr lang="en-NZ" sz="1400" b="1" dirty="0"/>
              <a:t>Presenter : Murray Henderson</a:t>
            </a:r>
          </a:p>
        </p:txBody>
      </p:sp>
    </p:spTree>
    <p:extLst>
      <p:ext uri="{BB962C8B-B14F-4D97-AF65-F5344CB8AC3E}">
        <p14:creationId xmlns:p14="http://schemas.microsoft.com/office/powerpoint/2010/main" val="536973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E9D40-72E6-4E14-A187-E0C90ADB3456}"/>
              </a:ext>
            </a:extLst>
          </p:cNvPr>
          <p:cNvSpPr>
            <a:spLocks noGrp="1"/>
          </p:cNvSpPr>
          <p:nvPr>
            <p:ph idx="1"/>
          </p:nvPr>
        </p:nvSpPr>
        <p:spPr/>
        <p:txBody>
          <a:bodyPr/>
          <a:lstStyle/>
          <a:p>
            <a:pPr marL="285750" indent="-285750">
              <a:lnSpc>
                <a:spcPct val="200000"/>
              </a:lnSpc>
              <a:buFont typeface="Arial" panose="020B0604020202020204" pitchFamily="34" charset="0"/>
              <a:buChar char="•"/>
            </a:pPr>
            <a:r>
              <a:rPr lang="en-NZ" dirty="0"/>
              <a:t>Created interim pricing period</a:t>
            </a:r>
          </a:p>
          <a:p>
            <a:pPr marL="285750" indent="-285750">
              <a:lnSpc>
                <a:spcPct val="200000"/>
              </a:lnSpc>
              <a:buFont typeface="Arial" panose="020B0604020202020204" pitchFamily="34" charset="0"/>
              <a:buChar char="•"/>
            </a:pPr>
            <a:r>
              <a:rPr lang="en-NZ" dirty="0"/>
              <a:t>Manually claimed (timebound)</a:t>
            </a:r>
          </a:p>
          <a:p>
            <a:pPr marL="285750" indent="-285750">
              <a:lnSpc>
                <a:spcPct val="200000"/>
              </a:lnSpc>
              <a:buFont typeface="Arial" panose="020B0604020202020204" pitchFamily="34" charset="0"/>
              <a:buChar char="•"/>
            </a:pPr>
            <a:r>
              <a:rPr lang="en-NZ" dirty="0"/>
              <a:t>Pricing manager assesses</a:t>
            </a:r>
          </a:p>
          <a:p>
            <a:pPr marL="285750" indent="-285750">
              <a:lnSpc>
                <a:spcPct val="200000"/>
              </a:lnSpc>
              <a:buFont typeface="Arial" panose="020B0604020202020204" pitchFamily="34" charset="0"/>
              <a:buChar char="•"/>
            </a:pPr>
            <a:r>
              <a:rPr lang="en-NZ" dirty="0"/>
              <a:t>Authority ultimate decision maker</a:t>
            </a:r>
          </a:p>
        </p:txBody>
      </p:sp>
      <p:sp>
        <p:nvSpPr>
          <p:cNvPr id="3" name="Slide Number Placeholder 2">
            <a:extLst>
              <a:ext uri="{FF2B5EF4-FFF2-40B4-BE49-F238E27FC236}">
                <a16:creationId xmlns:a16="http://schemas.microsoft.com/office/drawing/2014/main" id="{B44DACFB-B9FF-4E68-8574-777DF41C777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62</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5563927B-C46A-492E-8D41-6FFC8DEA051A}"/>
              </a:ext>
            </a:extLst>
          </p:cNvPr>
          <p:cNvSpPr>
            <a:spLocks noGrp="1"/>
          </p:cNvSpPr>
          <p:nvPr>
            <p:ph type="title"/>
          </p:nvPr>
        </p:nvSpPr>
        <p:spPr/>
        <p:txBody>
          <a:bodyPr/>
          <a:lstStyle/>
          <a:p>
            <a:pPr algn="ctr"/>
            <a:r>
              <a:rPr lang="en-NZ" sz="3600" dirty="0"/>
              <a:t>PEC – current state</a:t>
            </a:r>
          </a:p>
        </p:txBody>
      </p:sp>
    </p:spTree>
    <p:extLst>
      <p:ext uri="{BB962C8B-B14F-4D97-AF65-F5344CB8AC3E}">
        <p14:creationId xmlns:p14="http://schemas.microsoft.com/office/powerpoint/2010/main" val="173668912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E9D40-72E6-4E14-A187-E0C90ADB3456}"/>
              </a:ext>
            </a:extLst>
          </p:cNvPr>
          <p:cNvSpPr>
            <a:spLocks noGrp="1"/>
          </p:cNvSpPr>
          <p:nvPr>
            <p:ph idx="1"/>
          </p:nvPr>
        </p:nvSpPr>
        <p:spPr/>
        <p:txBody>
          <a:bodyPr/>
          <a:lstStyle/>
          <a:p>
            <a:pPr>
              <a:lnSpc>
                <a:spcPct val="100000"/>
              </a:lnSpc>
            </a:pPr>
            <a:r>
              <a:rPr lang="en-NZ" dirty="0"/>
              <a:t>Q.17 Do you agree we should retain a process for addressing material pricing errors?</a:t>
            </a:r>
          </a:p>
          <a:p>
            <a:pPr marL="285750" indent="-285750">
              <a:lnSpc>
                <a:spcPct val="150000"/>
              </a:lnSpc>
              <a:buFont typeface="Arial" panose="020B0604020202020204" pitchFamily="34" charset="0"/>
              <a:buChar char="•"/>
            </a:pPr>
            <a:r>
              <a:rPr lang="en-NZ" b="1" dirty="0"/>
              <a:t>Yes</a:t>
            </a:r>
            <a:r>
              <a:rPr lang="en-NZ" dirty="0"/>
              <a:t> – majority support </a:t>
            </a:r>
          </a:p>
          <a:p>
            <a:pPr>
              <a:lnSpc>
                <a:spcPct val="100000"/>
              </a:lnSpc>
            </a:pPr>
            <a:endParaRPr lang="en-NZ" dirty="0"/>
          </a:p>
          <a:p>
            <a:pPr algn="ctr">
              <a:lnSpc>
                <a:spcPct val="100000"/>
              </a:lnSpc>
            </a:pPr>
            <a:r>
              <a:rPr lang="en-NZ" i="1" dirty="0"/>
              <a:t>“Confidence in RTP could be undermined if available in ‘real-time’ means available ‘at a later time’ in the event of a material pricing error claim”</a:t>
            </a:r>
          </a:p>
          <a:p>
            <a:pPr>
              <a:lnSpc>
                <a:spcPct val="100000"/>
              </a:lnSpc>
            </a:pPr>
            <a:endParaRPr lang="en-NZ" dirty="0"/>
          </a:p>
          <a:p>
            <a:pPr marL="285750" indent="-285750">
              <a:lnSpc>
                <a:spcPct val="100000"/>
              </a:lnSpc>
              <a:buFont typeface="Arial" panose="020B0604020202020204" pitchFamily="34" charset="0"/>
              <a:buChar char="•"/>
            </a:pPr>
            <a:r>
              <a:rPr lang="en-NZ" dirty="0"/>
              <a:t>Materiality threshold </a:t>
            </a:r>
          </a:p>
          <a:p>
            <a:pPr>
              <a:lnSpc>
                <a:spcPct val="100000"/>
              </a:lnSpc>
            </a:pPr>
            <a:endParaRPr lang="en-NZ" dirty="0"/>
          </a:p>
        </p:txBody>
      </p:sp>
      <p:sp>
        <p:nvSpPr>
          <p:cNvPr id="3" name="Slide Number Placeholder 2">
            <a:extLst>
              <a:ext uri="{FF2B5EF4-FFF2-40B4-BE49-F238E27FC236}">
                <a16:creationId xmlns:a16="http://schemas.microsoft.com/office/drawing/2014/main" id="{B44DACFB-B9FF-4E68-8574-777DF41C777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63</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5563927B-C46A-492E-8D41-6FFC8DEA051A}"/>
              </a:ext>
            </a:extLst>
          </p:cNvPr>
          <p:cNvSpPr>
            <a:spLocks noGrp="1"/>
          </p:cNvSpPr>
          <p:nvPr>
            <p:ph type="title"/>
          </p:nvPr>
        </p:nvSpPr>
        <p:spPr/>
        <p:txBody>
          <a:bodyPr/>
          <a:lstStyle/>
          <a:p>
            <a:pPr algn="ctr"/>
            <a:r>
              <a:rPr lang="en-NZ" sz="3600" dirty="0"/>
              <a:t>PEC – RTP consultation</a:t>
            </a:r>
          </a:p>
        </p:txBody>
      </p:sp>
    </p:spTree>
    <p:extLst>
      <p:ext uri="{BB962C8B-B14F-4D97-AF65-F5344CB8AC3E}">
        <p14:creationId xmlns:p14="http://schemas.microsoft.com/office/powerpoint/2010/main" val="229084766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E9D40-72E6-4E14-A187-E0C90ADB3456}"/>
              </a:ext>
            </a:extLst>
          </p:cNvPr>
          <p:cNvSpPr>
            <a:spLocks noGrp="1"/>
          </p:cNvSpPr>
          <p:nvPr>
            <p:ph idx="1"/>
          </p:nvPr>
        </p:nvSpPr>
        <p:spPr/>
        <p:txBody>
          <a:bodyPr/>
          <a:lstStyle/>
          <a:p>
            <a:pPr>
              <a:lnSpc>
                <a:spcPct val="100000"/>
              </a:lnSpc>
            </a:pPr>
            <a:r>
              <a:rPr lang="en-NZ" dirty="0"/>
              <a:t>Q.18 Which approach do your prefer for managing pricing errors: a manual process or automated checking?</a:t>
            </a:r>
          </a:p>
          <a:p>
            <a:pPr>
              <a:lnSpc>
                <a:spcPct val="100000"/>
              </a:lnSpc>
            </a:pPr>
            <a:endParaRPr lang="en-NZ" dirty="0"/>
          </a:p>
        </p:txBody>
      </p:sp>
      <p:sp>
        <p:nvSpPr>
          <p:cNvPr id="3" name="Slide Number Placeholder 2">
            <a:extLst>
              <a:ext uri="{FF2B5EF4-FFF2-40B4-BE49-F238E27FC236}">
                <a16:creationId xmlns:a16="http://schemas.microsoft.com/office/drawing/2014/main" id="{B44DACFB-B9FF-4E68-8574-777DF41C777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64</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5563927B-C46A-492E-8D41-6FFC8DEA051A}"/>
              </a:ext>
            </a:extLst>
          </p:cNvPr>
          <p:cNvSpPr>
            <a:spLocks noGrp="1"/>
          </p:cNvSpPr>
          <p:nvPr>
            <p:ph type="title"/>
          </p:nvPr>
        </p:nvSpPr>
        <p:spPr/>
        <p:txBody>
          <a:bodyPr/>
          <a:lstStyle/>
          <a:p>
            <a:pPr algn="ctr"/>
            <a:r>
              <a:rPr lang="en-NZ" sz="3600" dirty="0"/>
              <a:t>PEC – RTP consultation</a:t>
            </a:r>
          </a:p>
        </p:txBody>
      </p:sp>
      <p:pic>
        <p:nvPicPr>
          <p:cNvPr id="5" name="Picture 4">
            <a:extLst>
              <a:ext uri="{FF2B5EF4-FFF2-40B4-BE49-F238E27FC236}">
                <a16:creationId xmlns:a16="http://schemas.microsoft.com/office/drawing/2014/main" id="{480CEF65-F361-401D-A6E0-28F60EF9FE0D}"/>
              </a:ext>
            </a:extLst>
          </p:cNvPr>
          <p:cNvPicPr>
            <a:picLocks noChangeAspect="1"/>
          </p:cNvPicPr>
          <p:nvPr/>
        </p:nvPicPr>
        <p:blipFill>
          <a:blip r:embed="rId2"/>
          <a:stretch>
            <a:fillRect/>
          </a:stretch>
        </p:blipFill>
        <p:spPr>
          <a:xfrm>
            <a:off x="1495587" y="1952775"/>
            <a:ext cx="2082826" cy="1930533"/>
          </a:xfrm>
          <a:prstGeom prst="rect">
            <a:avLst/>
          </a:prstGeom>
        </p:spPr>
      </p:pic>
      <p:pic>
        <p:nvPicPr>
          <p:cNvPr id="6" name="Picture 5">
            <a:extLst>
              <a:ext uri="{FF2B5EF4-FFF2-40B4-BE49-F238E27FC236}">
                <a16:creationId xmlns:a16="http://schemas.microsoft.com/office/drawing/2014/main" id="{AEF7DE89-6E45-4262-98D4-94F5387BFE34}"/>
              </a:ext>
            </a:extLst>
          </p:cNvPr>
          <p:cNvPicPr>
            <a:picLocks noChangeAspect="1"/>
          </p:cNvPicPr>
          <p:nvPr/>
        </p:nvPicPr>
        <p:blipFill>
          <a:blip r:embed="rId3"/>
          <a:stretch>
            <a:fillRect/>
          </a:stretch>
        </p:blipFill>
        <p:spPr>
          <a:xfrm>
            <a:off x="5739942" y="1952775"/>
            <a:ext cx="2143125" cy="2133600"/>
          </a:xfrm>
          <a:prstGeom prst="rect">
            <a:avLst/>
          </a:prstGeom>
        </p:spPr>
      </p:pic>
    </p:spTree>
    <p:extLst>
      <p:ext uri="{BB962C8B-B14F-4D97-AF65-F5344CB8AC3E}">
        <p14:creationId xmlns:p14="http://schemas.microsoft.com/office/powerpoint/2010/main" val="24747604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E9D40-72E6-4E14-A187-E0C90ADB3456}"/>
              </a:ext>
            </a:extLst>
          </p:cNvPr>
          <p:cNvSpPr>
            <a:spLocks noGrp="1"/>
          </p:cNvSpPr>
          <p:nvPr>
            <p:ph idx="1"/>
          </p:nvPr>
        </p:nvSpPr>
        <p:spPr/>
        <p:txBody>
          <a:bodyPr>
            <a:normAutofit/>
          </a:bodyPr>
          <a:lstStyle/>
          <a:p>
            <a:pPr>
              <a:lnSpc>
                <a:spcPct val="100000"/>
              </a:lnSpc>
            </a:pPr>
            <a:r>
              <a:rPr lang="en-NZ" dirty="0"/>
              <a:t>Q.18 Which approach do your prefer for managing pricing errors: a manual process or automated checking?</a:t>
            </a:r>
          </a:p>
          <a:p>
            <a:pPr>
              <a:lnSpc>
                <a:spcPct val="100000"/>
              </a:lnSpc>
            </a:pPr>
            <a:endParaRPr lang="en-NZ" dirty="0"/>
          </a:p>
          <a:p>
            <a:pPr>
              <a:lnSpc>
                <a:spcPct val="100000"/>
              </a:lnSpc>
            </a:pPr>
            <a:r>
              <a:rPr lang="en-NZ" dirty="0"/>
              <a:t>					Post-schedule check (PSC)</a:t>
            </a:r>
          </a:p>
          <a:p>
            <a:pPr marL="2692400" indent="-182563">
              <a:lnSpc>
                <a:spcPct val="100000"/>
              </a:lnSpc>
              <a:buFont typeface="Arial" panose="020B0604020202020204" pitchFamily="34" charset="0"/>
              <a:buChar char="•"/>
            </a:pPr>
            <a:r>
              <a:rPr lang="en-NZ" dirty="0"/>
              <a:t>80 validation rules</a:t>
            </a:r>
          </a:p>
          <a:p>
            <a:pPr marL="2692400" indent="-182563">
              <a:lnSpc>
                <a:spcPct val="100000"/>
              </a:lnSpc>
              <a:buFont typeface="Arial" panose="020B0604020202020204" pitchFamily="34" charset="0"/>
              <a:buChar char="•"/>
            </a:pPr>
            <a:r>
              <a:rPr lang="en-NZ" dirty="0"/>
              <a:t>Appropriate outcomes</a:t>
            </a:r>
          </a:p>
        </p:txBody>
      </p:sp>
      <p:sp>
        <p:nvSpPr>
          <p:cNvPr id="3" name="Slide Number Placeholder 2">
            <a:extLst>
              <a:ext uri="{FF2B5EF4-FFF2-40B4-BE49-F238E27FC236}">
                <a16:creationId xmlns:a16="http://schemas.microsoft.com/office/drawing/2014/main" id="{B44DACFB-B9FF-4E68-8574-777DF41C777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65</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5563927B-C46A-492E-8D41-6FFC8DEA051A}"/>
              </a:ext>
            </a:extLst>
          </p:cNvPr>
          <p:cNvSpPr>
            <a:spLocks noGrp="1"/>
          </p:cNvSpPr>
          <p:nvPr>
            <p:ph type="title"/>
          </p:nvPr>
        </p:nvSpPr>
        <p:spPr/>
        <p:txBody>
          <a:bodyPr/>
          <a:lstStyle/>
          <a:p>
            <a:pPr algn="ctr"/>
            <a:r>
              <a:rPr lang="en-NZ" sz="3600" dirty="0"/>
              <a:t>PEC – RTP consultation</a:t>
            </a:r>
          </a:p>
        </p:txBody>
      </p:sp>
      <p:pic>
        <p:nvPicPr>
          <p:cNvPr id="6" name="Picture 5">
            <a:extLst>
              <a:ext uri="{FF2B5EF4-FFF2-40B4-BE49-F238E27FC236}">
                <a16:creationId xmlns:a16="http://schemas.microsoft.com/office/drawing/2014/main" id="{AEF7DE89-6E45-4262-98D4-94F5387BFE34}"/>
              </a:ext>
            </a:extLst>
          </p:cNvPr>
          <p:cNvPicPr>
            <a:picLocks noChangeAspect="1"/>
          </p:cNvPicPr>
          <p:nvPr/>
        </p:nvPicPr>
        <p:blipFill>
          <a:blip r:embed="rId2"/>
          <a:stretch>
            <a:fillRect/>
          </a:stretch>
        </p:blipFill>
        <p:spPr>
          <a:xfrm>
            <a:off x="946800" y="2022517"/>
            <a:ext cx="2143125" cy="2133600"/>
          </a:xfrm>
          <a:prstGeom prst="rect">
            <a:avLst/>
          </a:prstGeom>
        </p:spPr>
      </p:pic>
    </p:spTree>
    <p:extLst>
      <p:ext uri="{BB962C8B-B14F-4D97-AF65-F5344CB8AC3E}">
        <p14:creationId xmlns:p14="http://schemas.microsoft.com/office/powerpoint/2010/main" val="74201797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E9D40-72E6-4E14-A187-E0C90ADB3456}"/>
              </a:ext>
            </a:extLst>
          </p:cNvPr>
          <p:cNvSpPr>
            <a:spLocks noGrp="1"/>
          </p:cNvSpPr>
          <p:nvPr>
            <p:ph idx="1"/>
          </p:nvPr>
        </p:nvSpPr>
        <p:spPr/>
        <p:txBody>
          <a:bodyPr>
            <a:normAutofit/>
          </a:bodyPr>
          <a:lstStyle/>
          <a:p>
            <a:pPr>
              <a:lnSpc>
                <a:spcPct val="100000"/>
              </a:lnSpc>
            </a:pPr>
            <a:r>
              <a:rPr lang="en-NZ" dirty="0"/>
              <a:t>Q.18 Which approach do your prefer for managing pricing errors: a manual process or automated checking?</a:t>
            </a:r>
          </a:p>
          <a:p>
            <a:pPr>
              <a:lnSpc>
                <a:spcPct val="100000"/>
              </a:lnSpc>
            </a:pPr>
            <a:endParaRPr lang="en-NZ" dirty="0"/>
          </a:p>
          <a:p>
            <a:pPr>
              <a:lnSpc>
                <a:spcPct val="100000"/>
              </a:lnSpc>
            </a:pPr>
            <a:r>
              <a:rPr lang="en-NZ" dirty="0"/>
              <a:t>					</a:t>
            </a:r>
          </a:p>
        </p:txBody>
      </p:sp>
      <p:sp>
        <p:nvSpPr>
          <p:cNvPr id="3" name="Slide Number Placeholder 2">
            <a:extLst>
              <a:ext uri="{FF2B5EF4-FFF2-40B4-BE49-F238E27FC236}">
                <a16:creationId xmlns:a16="http://schemas.microsoft.com/office/drawing/2014/main" id="{B44DACFB-B9FF-4E68-8574-777DF41C777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66</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5563927B-C46A-492E-8D41-6FFC8DEA051A}"/>
              </a:ext>
            </a:extLst>
          </p:cNvPr>
          <p:cNvSpPr>
            <a:spLocks noGrp="1"/>
          </p:cNvSpPr>
          <p:nvPr>
            <p:ph type="title"/>
          </p:nvPr>
        </p:nvSpPr>
        <p:spPr/>
        <p:txBody>
          <a:bodyPr/>
          <a:lstStyle/>
          <a:p>
            <a:pPr algn="ctr"/>
            <a:r>
              <a:rPr lang="en-NZ" sz="3600" dirty="0"/>
              <a:t>PEC – RTP consultation</a:t>
            </a:r>
          </a:p>
        </p:txBody>
      </p:sp>
      <p:pic>
        <p:nvPicPr>
          <p:cNvPr id="5" name="Picture 4">
            <a:extLst>
              <a:ext uri="{FF2B5EF4-FFF2-40B4-BE49-F238E27FC236}">
                <a16:creationId xmlns:a16="http://schemas.microsoft.com/office/drawing/2014/main" id="{E697B4C2-3C50-4847-B459-91F6E75296D4}"/>
              </a:ext>
            </a:extLst>
          </p:cNvPr>
          <p:cNvPicPr>
            <a:picLocks noChangeAspect="1"/>
          </p:cNvPicPr>
          <p:nvPr/>
        </p:nvPicPr>
        <p:blipFill>
          <a:blip r:embed="rId2"/>
          <a:stretch>
            <a:fillRect/>
          </a:stretch>
        </p:blipFill>
        <p:spPr>
          <a:xfrm>
            <a:off x="1403323" y="2233549"/>
            <a:ext cx="6337353" cy="1527302"/>
          </a:xfrm>
          <a:prstGeom prst="rect">
            <a:avLst/>
          </a:prstGeom>
        </p:spPr>
      </p:pic>
    </p:spTree>
    <p:extLst>
      <p:ext uri="{BB962C8B-B14F-4D97-AF65-F5344CB8AC3E}">
        <p14:creationId xmlns:p14="http://schemas.microsoft.com/office/powerpoint/2010/main" val="296164770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E9D40-72E6-4E14-A187-E0C90ADB3456}"/>
              </a:ext>
            </a:extLst>
          </p:cNvPr>
          <p:cNvSpPr>
            <a:spLocks noGrp="1"/>
          </p:cNvSpPr>
          <p:nvPr>
            <p:ph idx="1"/>
          </p:nvPr>
        </p:nvSpPr>
        <p:spPr/>
        <p:txBody>
          <a:bodyPr/>
          <a:lstStyle/>
          <a:p>
            <a:pPr>
              <a:lnSpc>
                <a:spcPct val="100000"/>
              </a:lnSpc>
              <a:spcAft>
                <a:spcPts val="1200"/>
              </a:spcAft>
            </a:pPr>
            <a:r>
              <a:rPr lang="en-NZ" dirty="0"/>
              <a:t>Q.19  If we retain a manual claim process for pricing errors under RTP, who should perform that role?</a:t>
            </a:r>
          </a:p>
          <a:p>
            <a:pPr marL="898525" indent="-177800">
              <a:lnSpc>
                <a:spcPct val="100000"/>
              </a:lnSpc>
              <a:buFont typeface="Arial" panose="020B0604020202020204" pitchFamily="34" charset="0"/>
              <a:buChar char="•"/>
            </a:pPr>
            <a:r>
              <a:rPr lang="en-NZ" dirty="0"/>
              <a:t>Pricing manager</a:t>
            </a:r>
          </a:p>
          <a:p>
            <a:pPr marL="898525" indent="-177800">
              <a:lnSpc>
                <a:spcPct val="100000"/>
              </a:lnSpc>
              <a:buFont typeface="Arial" panose="020B0604020202020204" pitchFamily="34" charset="0"/>
              <a:buChar char="•"/>
            </a:pPr>
            <a:r>
              <a:rPr lang="en-NZ" dirty="0"/>
              <a:t>System operator</a:t>
            </a:r>
          </a:p>
          <a:p>
            <a:pPr marL="898525" indent="-177800">
              <a:lnSpc>
                <a:spcPct val="100000"/>
              </a:lnSpc>
              <a:buFont typeface="Arial" panose="020B0604020202020204" pitchFamily="34" charset="0"/>
              <a:buChar char="•"/>
            </a:pPr>
            <a:r>
              <a:rPr lang="en-NZ" dirty="0"/>
              <a:t>The Authority</a:t>
            </a:r>
          </a:p>
          <a:p>
            <a:pPr>
              <a:lnSpc>
                <a:spcPct val="100000"/>
              </a:lnSpc>
            </a:pPr>
            <a:endParaRPr lang="en-NZ" dirty="0"/>
          </a:p>
          <a:p>
            <a:pPr>
              <a:lnSpc>
                <a:spcPct val="100000"/>
              </a:lnSpc>
            </a:pPr>
            <a:r>
              <a:rPr lang="en-NZ" dirty="0"/>
              <a:t>SO with </a:t>
            </a:r>
            <a:r>
              <a:rPr lang="en-NZ" b="1" dirty="0"/>
              <a:t>EA ultimate decision maker</a:t>
            </a:r>
            <a:r>
              <a:rPr lang="en-NZ" dirty="0"/>
              <a:t>							</a:t>
            </a:r>
          </a:p>
          <a:p>
            <a:pPr>
              <a:lnSpc>
                <a:spcPct val="100000"/>
              </a:lnSpc>
            </a:pPr>
            <a:endParaRPr lang="en-NZ" dirty="0"/>
          </a:p>
        </p:txBody>
      </p:sp>
      <p:sp>
        <p:nvSpPr>
          <p:cNvPr id="3" name="Slide Number Placeholder 2">
            <a:extLst>
              <a:ext uri="{FF2B5EF4-FFF2-40B4-BE49-F238E27FC236}">
                <a16:creationId xmlns:a16="http://schemas.microsoft.com/office/drawing/2014/main" id="{B44DACFB-B9FF-4E68-8574-777DF41C777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67</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5563927B-C46A-492E-8D41-6FFC8DEA051A}"/>
              </a:ext>
            </a:extLst>
          </p:cNvPr>
          <p:cNvSpPr>
            <a:spLocks noGrp="1"/>
          </p:cNvSpPr>
          <p:nvPr>
            <p:ph type="title"/>
          </p:nvPr>
        </p:nvSpPr>
        <p:spPr/>
        <p:txBody>
          <a:bodyPr/>
          <a:lstStyle/>
          <a:p>
            <a:pPr algn="ctr"/>
            <a:r>
              <a:rPr lang="en-NZ" sz="3600" dirty="0"/>
              <a:t>PEC – RTP consultation</a:t>
            </a:r>
          </a:p>
        </p:txBody>
      </p:sp>
    </p:spTree>
    <p:extLst>
      <p:ext uri="{BB962C8B-B14F-4D97-AF65-F5344CB8AC3E}">
        <p14:creationId xmlns:p14="http://schemas.microsoft.com/office/powerpoint/2010/main" val="105259572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E9D40-72E6-4E14-A187-E0C90ADB3456}"/>
              </a:ext>
            </a:extLst>
          </p:cNvPr>
          <p:cNvSpPr>
            <a:spLocks noGrp="1"/>
          </p:cNvSpPr>
          <p:nvPr>
            <p:ph idx="1"/>
          </p:nvPr>
        </p:nvSpPr>
        <p:spPr/>
        <p:txBody>
          <a:bodyPr>
            <a:normAutofit/>
          </a:bodyPr>
          <a:lstStyle/>
          <a:p>
            <a:pPr>
              <a:lnSpc>
                <a:spcPct val="100000"/>
              </a:lnSpc>
            </a:pPr>
            <a:r>
              <a:rPr lang="en-NZ" dirty="0"/>
              <a:t>Manual PEC retained</a:t>
            </a:r>
          </a:p>
          <a:p>
            <a:pPr marL="720725" indent="-285750">
              <a:lnSpc>
                <a:spcPct val="100000"/>
              </a:lnSpc>
              <a:buFont typeface="Arial" panose="020B0604020202020204" pitchFamily="34" charset="0"/>
              <a:buChar char="•"/>
            </a:pPr>
            <a:r>
              <a:rPr lang="en-NZ" dirty="0"/>
              <a:t>Materiality threshold</a:t>
            </a:r>
          </a:p>
          <a:p>
            <a:pPr marL="720725" indent="-285750">
              <a:lnSpc>
                <a:spcPct val="100000"/>
              </a:lnSpc>
              <a:buFont typeface="Arial" panose="020B0604020202020204" pitchFamily="34" charset="0"/>
              <a:buChar char="•"/>
            </a:pPr>
            <a:r>
              <a:rPr lang="en-NZ" dirty="0"/>
              <a:t>SO assess</a:t>
            </a:r>
          </a:p>
          <a:p>
            <a:pPr marL="720725" indent="-285750">
              <a:lnSpc>
                <a:spcPct val="100000"/>
              </a:lnSpc>
              <a:buFont typeface="Arial" panose="020B0604020202020204" pitchFamily="34" charset="0"/>
              <a:buChar char="•"/>
            </a:pPr>
            <a:r>
              <a:rPr lang="en-NZ" dirty="0"/>
              <a:t>EA </a:t>
            </a:r>
            <a:r>
              <a:rPr lang="en-NZ" b="1" dirty="0"/>
              <a:t>ultimate decision maker</a:t>
            </a:r>
          </a:p>
          <a:p>
            <a:pPr marL="720725" indent="-285750">
              <a:lnSpc>
                <a:spcPct val="100000"/>
              </a:lnSpc>
              <a:buFont typeface="Arial" panose="020B0604020202020204" pitchFamily="34" charset="0"/>
              <a:buChar char="•"/>
            </a:pPr>
            <a:endParaRPr lang="en-NZ" dirty="0"/>
          </a:p>
          <a:p>
            <a:pPr>
              <a:lnSpc>
                <a:spcPct val="100000"/>
              </a:lnSpc>
            </a:pPr>
            <a:r>
              <a:rPr lang="en-NZ" dirty="0"/>
              <a:t>PSC pre-publication </a:t>
            </a:r>
          </a:p>
          <a:p>
            <a:pPr marL="720725" indent="-285750">
              <a:lnSpc>
                <a:spcPct val="100000"/>
              </a:lnSpc>
              <a:buFont typeface="Arial" panose="020B0604020202020204" pitchFamily="34" charset="0"/>
              <a:buChar char="•"/>
            </a:pPr>
            <a:r>
              <a:rPr lang="en-NZ" dirty="0"/>
              <a:t>checks to be socialised</a:t>
            </a:r>
          </a:p>
          <a:p>
            <a:pPr>
              <a:lnSpc>
                <a:spcPct val="100000"/>
              </a:lnSpc>
            </a:pPr>
            <a:endParaRPr lang="en-NZ" dirty="0"/>
          </a:p>
        </p:txBody>
      </p:sp>
      <p:sp>
        <p:nvSpPr>
          <p:cNvPr id="3" name="Slide Number Placeholder 2">
            <a:extLst>
              <a:ext uri="{FF2B5EF4-FFF2-40B4-BE49-F238E27FC236}">
                <a16:creationId xmlns:a16="http://schemas.microsoft.com/office/drawing/2014/main" id="{B44DACFB-B9FF-4E68-8574-777DF41C777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68</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5563927B-C46A-492E-8D41-6FFC8DEA051A}"/>
              </a:ext>
            </a:extLst>
          </p:cNvPr>
          <p:cNvSpPr>
            <a:spLocks noGrp="1"/>
          </p:cNvSpPr>
          <p:nvPr>
            <p:ph type="title"/>
          </p:nvPr>
        </p:nvSpPr>
        <p:spPr/>
        <p:txBody>
          <a:bodyPr/>
          <a:lstStyle/>
          <a:p>
            <a:pPr algn="ctr"/>
            <a:r>
              <a:rPr lang="en-NZ" sz="3600" dirty="0"/>
              <a:t>PEC – RTP summary</a:t>
            </a:r>
          </a:p>
        </p:txBody>
      </p:sp>
    </p:spTree>
    <p:extLst>
      <p:ext uri="{BB962C8B-B14F-4D97-AF65-F5344CB8AC3E}">
        <p14:creationId xmlns:p14="http://schemas.microsoft.com/office/powerpoint/2010/main" val="319280328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EE9D40-72E6-4E14-A187-E0C90ADB3456}"/>
              </a:ext>
            </a:extLst>
          </p:cNvPr>
          <p:cNvSpPr>
            <a:spLocks noGrp="1"/>
          </p:cNvSpPr>
          <p:nvPr>
            <p:ph idx="1"/>
          </p:nvPr>
        </p:nvSpPr>
        <p:spPr>
          <a:xfrm>
            <a:off x="946800" y="1554480"/>
            <a:ext cx="7740000" cy="3040155"/>
          </a:xfrm>
        </p:spPr>
        <p:txBody>
          <a:bodyPr>
            <a:normAutofit/>
          </a:bodyPr>
          <a:lstStyle/>
          <a:p>
            <a:pPr>
              <a:lnSpc>
                <a:spcPct val="100000"/>
              </a:lnSpc>
            </a:pPr>
            <a:r>
              <a:rPr lang="en-NZ" dirty="0"/>
              <a:t>Acutely aware of:</a:t>
            </a:r>
          </a:p>
          <a:p>
            <a:pPr marL="538163" indent="-285750">
              <a:lnSpc>
                <a:spcPct val="100000"/>
              </a:lnSpc>
              <a:buFont typeface="Arial" panose="020B0604020202020204" pitchFamily="34" charset="0"/>
              <a:buChar char="•"/>
            </a:pPr>
            <a:r>
              <a:rPr lang="en-NZ" dirty="0"/>
              <a:t>implications for “WYSIWYG”</a:t>
            </a:r>
          </a:p>
          <a:p>
            <a:pPr marL="538163" indent="-285750">
              <a:lnSpc>
                <a:spcPct val="100000"/>
              </a:lnSpc>
              <a:buFont typeface="Arial" panose="020B0604020202020204" pitchFamily="34" charset="0"/>
              <a:buChar char="•"/>
            </a:pPr>
            <a:r>
              <a:rPr lang="en-NZ" dirty="0"/>
              <a:t>need for expediency </a:t>
            </a:r>
          </a:p>
          <a:p>
            <a:pPr>
              <a:lnSpc>
                <a:spcPct val="100000"/>
              </a:lnSpc>
            </a:pPr>
            <a:endParaRPr lang="en-NZ" dirty="0"/>
          </a:p>
        </p:txBody>
      </p:sp>
      <p:sp>
        <p:nvSpPr>
          <p:cNvPr id="3" name="Slide Number Placeholder 2">
            <a:extLst>
              <a:ext uri="{FF2B5EF4-FFF2-40B4-BE49-F238E27FC236}">
                <a16:creationId xmlns:a16="http://schemas.microsoft.com/office/drawing/2014/main" id="{B44DACFB-B9FF-4E68-8574-777DF41C777D}"/>
              </a:ext>
            </a:extLst>
          </p:cNvPr>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69</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a:extLst>
              <a:ext uri="{FF2B5EF4-FFF2-40B4-BE49-F238E27FC236}">
                <a16:creationId xmlns:a16="http://schemas.microsoft.com/office/drawing/2014/main" id="{5563927B-C46A-492E-8D41-6FFC8DEA051A}"/>
              </a:ext>
            </a:extLst>
          </p:cNvPr>
          <p:cNvSpPr>
            <a:spLocks noGrp="1"/>
          </p:cNvSpPr>
          <p:nvPr>
            <p:ph type="title"/>
          </p:nvPr>
        </p:nvSpPr>
        <p:spPr/>
        <p:txBody>
          <a:bodyPr/>
          <a:lstStyle/>
          <a:p>
            <a:pPr algn="ctr"/>
            <a:r>
              <a:rPr lang="en-NZ" sz="3600" dirty="0"/>
              <a:t>PEC – RTP summary</a:t>
            </a:r>
          </a:p>
        </p:txBody>
      </p:sp>
    </p:spTree>
    <p:extLst>
      <p:ext uri="{BB962C8B-B14F-4D97-AF65-F5344CB8AC3E}">
        <p14:creationId xmlns:p14="http://schemas.microsoft.com/office/powerpoint/2010/main" val="1895307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NZ" dirty="0">
                <a:solidFill>
                  <a:prstClr val="black"/>
                </a:solidFill>
              </a:rPr>
              <a:t>In response to questions and suggestions:</a:t>
            </a:r>
          </a:p>
          <a:p>
            <a:pPr lvl="1"/>
            <a:r>
              <a:rPr lang="en-NZ" dirty="0"/>
              <a:t>modified approach to </a:t>
            </a:r>
            <a:r>
              <a:rPr lang="en-NZ" dirty="0">
                <a:solidFill>
                  <a:schemeClr val="accent3"/>
                </a:solidFill>
              </a:rPr>
              <a:t>pricing errors</a:t>
            </a:r>
          </a:p>
          <a:p>
            <a:pPr lvl="1"/>
            <a:r>
              <a:rPr lang="en-NZ" dirty="0"/>
              <a:t>re-examined in depth but</a:t>
            </a:r>
            <a:br>
              <a:rPr lang="en-NZ" dirty="0"/>
            </a:br>
            <a:r>
              <a:rPr lang="en-NZ" dirty="0"/>
              <a:t>not modified proposal:</a:t>
            </a:r>
          </a:p>
          <a:p>
            <a:pPr lvl="2"/>
            <a:r>
              <a:rPr lang="en-NZ" dirty="0">
                <a:solidFill>
                  <a:schemeClr val="accent3"/>
                </a:solidFill>
              </a:rPr>
              <a:t>high spring-washer situations</a:t>
            </a:r>
          </a:p>
          <a:p>
            <a:pPr lvl="2"/>
            <a:r>
              <a:rPr lang="en-NZ" dirty="0">
                <a:solidFill>
                  <a:schemeClr val="accent3"/>
                </a:solidFill>
              </a:rPr>
              <a:t>market system outages</a:t>
            </a:r>
          </a:p>
          <a:p>
            <a:pPr lvl="1"/>
            <a:endParaRPr lang="en-NZ" dirty="0"/>
          </a:p>
          <a:p>
            <a:endParaRPr lang="en-NZ" dirty="0"/>
          </a:p>
        </p:txBody>
      </p:sp>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7</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Current overall status after considering submissions</a:t>
            </a:r>
          </a:p>
        </p:txBody>
      </p:sp>
      <p:sp>
        <p:nvSpPr>
          <p:cNvPr id="8" name="Rounded Rectangle 7"/>
          <p:cNvSpPr/>
          <p:nvPr/>
        </p:nvSpPr>
        <p:spPr>
          <a:xfrm>
            <a:off x="5602310" y="1241450"/>
            <a:ext cx="2841938" cy="1615906"/>
          </a:xfrm>
          <a:prstGeom prst="roundRect">
            <a:avLst/>
          </a:prstGeom>
        </p:spPr>
        <p:style>
          <a:lnRef idx="3">
            <a:schemeClr val="lt1"/>
          </a:lnRef>
          <a:fillRef idx="1">
            <a:schemeClr val="accent1"/>
          </a:fillRef>
          <a:effectRef idx="1">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NZ" sz="2800" b="0" i="0" u="none" strike="noStrike" kern="1200" cap="none" spc="0" normalizeH="0" baseline="0" noProof="0" dirty="0">
                <a:ln>
                  <a:noFill/>
                </a:ln>
                <a:solidFill>
                  <a:prstClr val="white"/>
                </a:solidFill>
                <a:effectLst/>
                <a:uLnTx/>
                <a:uFillTx/>
                <a:latin typeface="Calibri"/>
                <a:ea typeface="+mn-ea"/>
                <a:cs typeface="+mn-cs"/>
              </a:rPr>
              <a:t>some reworked</a:t>
            </a:r>
          </a:p>
        </p:txBody>
      </p:sp>
      <p:sp>
        <p:nvSpPr>
          <p:cNvPr id="6" name="TextBox 5"/>
          <p:cNvSpPr txBox="1"/>
          <p:nvPr/>
        </p:nvSpPr>
        <p:spPr>
          <a:xfrm>
            <a:off x="6366456" y="1528103"/>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00B050"/>
                </a:solidFill>
                <a:effectLst>
                  <a:outerShdw blurRad="55000" dist="50800" dir="5400000" algn="tl">
                    <a:srgbClr val="000000">
                      <a:alpha val="33000"/>
                    </a:srgbClr>
                  </a:outerShdw>
                </a:effectLst>
                <a:uLnTx/>
                <a:uFillTx/>
                <a:latin typeface="Calibri"/>
                <a:ea typeface="+mn-ea"/>
                <a:cs typeface="+mn-cs"/>
                <a:sym typeface="Wingdings 3"/>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00B050"/>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7730722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2E11E2C-2F04-47E8-A1AF-5511C07701B6}"/>
              </a:ext>
            </a:extLst>
          </p:cNvPr>
          <p:cNvPicPr>
            <a:picLocks noGrp="1" noChangeAspect="1"/>
          </p:cNvPicPr>
          <p:nvPr>
            <p:ph idx="1"/>
          </p:nvPr>
        </p:nvPicPr>
        <p:blipFill>
          <a:blip r:embed="rId3"/>
          <a:stretch>
            <a:fillRect/>
          </a:stretch>
        </p:blipFill>
        <p:spPr>
          <a:xfrm>
            <a:off x="3140075" y="1241425"/>
            <a:ext cx="3222224" cy="3222224"/>
          </a:xfrm>
          <a:prstGeom prst="rect">
            <a:avLst/>
          </a:prstGeom>
        </p:spPr>
      </p:pic>
      <p:sp>
        <p:nvSpPr>
          <p:cNvPr id="3" name="Slide Number Placeholder 2">
            <a:extLst>
              <a:ext uri="{FF2B5EF4-FFF2-40B4-BE49-F238E27FC236}">
                <a16:creationId xmlns:a16="http://schemas.microsoft.com/office/drawing/2014/main" id="{DB8E9528-9919-4ECD-8DCE-E171B466A586}"/>
              </a:ext>
            </a:extLst>
          </p:cNvPr>
          <p:cNvSpPr>
            <a:spLocks noGrp="1"/>
          </p:cNvSpPr>
          <p:nvPr>
            <p:ph type="sldNum" sz="quarter" idx="4"/>
          </p:nvPr>
        </p:nvSpPr>
        <p:spPr/>
        <p:txBody>
          <a:bodyPr/>
          <a:lstStyle/>
          <a:p>
            <a:pPr algn="l"/>
            <a:fld id="{3BD45740-F50A-F448-96F6-026F0EEFDD73}" type="slidenum">
              <a:rPr lang="en-US" smtClean="0"/>
              <a:pPr algn="l"/>
              <a:t>70</a:t>
            </a:fld>
            <a:endParaRPr lang="en-US" dirty="0"/>
          </a:p>
        </p:txBody>
      </p:sp>
      <p:sp>
        <p:nvSpPr>
          <p:cNvPr id="4" name="Title 3">
            <a:extLst>
              <a:ext uri="{FF2B5EF4-FFF2-40B4-BE49-F238E27FC236}">
                <a16:creationId xmlns:a16="http://schemas.microsoft.com/office/drawing/2014/main" id="{FFB847D3-E76E-42BB-A0AC-102221CC6775}"/>
              </a:ext>
            </a:extLst>
          </p:cNvPr>
          <p:cNvSpPr>
            <a:spLocks noGrp="1"/>
          </p:cNvSpPr>
          <p:nvPr>
            <p:ph type="title"/>
          </p:nvPr>
        </p:nvSpPr>
        <p:spPr/>
        <p:txBody>
          <a:bodyPr/>
          <a:lstStyle/>
          <a:p>
            <a:pPr algn="ctr"/>
            <a:r>
              <a:rPr lang="en-NZ" dirty="0"/>
              <a:t>Questions &amp; Discussion &amp; Wrap Up</a:t>
            </a:r>
          </a:p>
        </p:txBody>
      </p:sp>
    </p:spTree>
    <p:extLst>
      <p:ext uri="{BB962C8B-B14F-4D97-AF65-F5344CB8AC3E}">
        <p14:creationId xmlns:p14="http://schemas.microsoft.com/office/powerpoint/2010/main" val="1246476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l" defTabSz="457200" rtl="0" eaLnBrk="1" fontAlgn="auto" latinLnBrk="0" hangingPunct="1">
                <a:lnSpc>
                  <a:spcPct val="100000"/>
                </a:lnSpc>
                <a:spcBef>
                  <a:spcPts val="0"/>
                </a:spcBef>
                <a:spcAft>
                  <a:spcPts val="0"/>
                </a:spcAft>
                <a:buClrTx/>
                <a:buSzTx/>
                <a:buFontTx/>
                <a:buNone/>
                <a:tabLst/>
                <a:defRPr/>
              </a:pPr>
              <a:t>8</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a:noFill/>
        </p:spPr>
        <p:txBody>
          <a:bodyPr/>
          <a:lstStyle/>
          <a:p>
            <a:r>
              <a:rPr lang="en-NZ" dirty="0"/>
              <a:t>Summarising submitters’ views in three categories</a:t>
            </a:r>
          </a:p>
        </p:txBody>
      </p:sp>
      <p:graphicFrame>
        <p:nvGraphicFramePr>
          <p:cNvPr id="5" name="Diagram 4"/>
          <p:cNvGraphicFramePr/>
          <p:nvPr>
            <p:extLst/>
          </p:nvPr>
        </p:nvGraphicFramePr>
        <p:xfrm>
          <a:off x="1524002" y="961465"/>
          <a:ext cx="5811371" cy="3642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89169" y="1211402"/>
            <a:ext cx="1858851"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6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6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endParaRPr>
          </a:p>
        </p:txBody>
      </p:sp>
      <p:sp>
        <p:nvSpPr>
          <p:cNvPr id="8" name="TextBox 7"/>
          <p:cNvSpPr txBox="1"/>
          <p:nvPr/>
        </p:nvSpPr>
        <p:spPr>
          <a:xfrm>
            <a:off x="1812403" y="2242912"/>
            <a:ext cx="1858851" cy="101566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60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sym typeface="Webdings"/>
              </a:rPr>
              <a:t></a:t>
            </a:r>
            <a:endParaRPr kumimoji="0" lang="en-NZ" sz="6000" b="1" i="0" u="none" strike="noStrike" kern="1200" cap="none" spc="0" normalizeH="0" baseline="0" noProof="0" dirty="0">
              <a:ln w="17780" cmpd="sng">
                <a:solidFill>
                  <a:srgbClr val="63C5F0">
                    <a:tint val="3000"/>
                  </a:srgbClr>
                </a:solidFill>
                <a:prstDash val="solid"/>
                <a:miter lim="800000"/>
              </a:ln>
              <a:solidFill>
                <a:srgbClr val="EB9D19"/>
              </a:solidFill>
              <a:effectLst>
                <a:outerShdw blurRad="55000" dist="50800" dir="5400000" algn="tl">
                  <a:srgbClr val="000000">
                    <a:alpha val="33000"/>
                  </a:srgbClr>
                </a:outerShdw>
              </a:effectLst>
              <a:uLnTx/>
              <a:uFillTx/>
              <a:latin typeface="Calibri"/>
              <a:ea typeface="+mn-ea"/>
              <a:cs typeface="+mn-cs"/>
            </a:endParaRPr>
          </a:p>
        </p:txBody>
      </p:sp>
      <p:sp>
        <p:nvSpPr>
          <p:cNvPr id="9" name="TextBox 8"/>
          <p:cNvSpPr txBox="1"/>
          <p:nvPr/>
        </p:nvSpPr>
        <p:spPr>
          <a:xfrm>
            <a:off x="1584875" y="3363168"/>
            <a:ext cx="1858851" cy="110799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6600" b="1" i="0" u="none" strike="noStrike" kern="1200" cap="none" spc="0" normalizeH="0" baseline="0" noProof="0" dirty="0">
                <a:ln w="17780" cmpd="sng">
                  <a:solidFill>
                    <a:srgbClr val="63C5F0">
                      <a:tint val="3000"/>
                    </a:srgbClr>
                  </a:solidFill>
                  <a:prstDash val="solid"/>
                  <a:miter lim="800000"/>
                </a:ln>
                <a:solidFill>
                  <a:srgbClr val="CE1E2A"/>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6600" b="1" i="0" u="none" strike="noStrike" kern="1200" cap="none" spc="0" normalizeH="0" baseline="0" noProof="0" dirty="0">
              <a:ln w="17780" cmpd="sng">
                <a:solidFill>
                  <a:srgbClr val="63C5F0">
                    <a:tint val="3000"/>
                  </a:srgbClr>
                </a:solidFill>
                <a:prstDash val="solid"/>
                <a:miter lim="800000"/>
              </a:ln>
              <a:solidFill>
                <a:srgbClr val="CE1E2A"/>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1431967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ln>
            <a:noFill/>
          </a:ln>
        </p:spPr>
        <p:txBody>
          <a:bodyPr>
            <a:normAutofit/>
          </a:bodyPr>
          <a:lstStyle/>
          <a:p>
            <a:r>
              <a:rPr lang="en-NZ" dirty="0"/>
              <a:t>Real-time pricing derived from real-time dispatch schedule</a:t>
            </a:r>
          </a:p>
          <a:p>
            <a:endParaRPr lang="en-NZ" dirty="0"/>
          </a:p>
          <a:p>
            <a:r>
              <a:rPr lang="en-NZ" dirty="0"/>
              <a:t>Interim prices the time-weighted average of dispatch prices visible on WITS in trading period</a:t>
            </a:r>
          </a:p>
          <a:p>
            <a:pPr lvl="1">
              <a:buClr>
                <a:prstClr val="white">
                  <a:lumMod val="50000"/>
                </a:prstClr>
              </a:buClr>
            </a:pPr>
            <a:r>
              <a:rPr lang="en-NZ" dirty="0">
                <a:solidFill>
                  <a:prstClr val="black"/>
                </a:solidFill>
              </a:rPr>
              <a:t>Clarifying: dispatch prices apply from the moment they’re visible until replaced</a:t>
            </a:r>
          </a:p>
          <a:p>
            <a:pPr>
              <a:buClr>
                <a:prstClr val="white">
                  <a:lumMod val="50000"/>
                </a:prstClr>
              </a:buClr>
            </a:pPr>
            <a:br>
              <a:rPr lang="en-NZ" dirty="0"/>
            </a:br>
            <a:r>
              <a:rPr lang="en-NZ" dirty="0"/>
              <a:t>Pricing manager disestablished; clearing manager</a:t>
            </a:r>
            <a:br>
              <a:rPr lang="en-NZ" dirty="0"/>
            </a:br>
            <a:r>
              <a:rPr lang="en-NZ" dirty="0"/>
              <a:t>calculates interim prices</a:t>
            </a:r>
          </a:p>
        </p:txBody>
      </p:sp>
      <p:sp>
        <p:nvSpPr>
          <p:cNvPr id="3" name="Slide Number Placeholder 2"/>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D45740-F50A-F448-96F6-026F0EEFDD73}" type="slidenum">
              <a:rPr kumimoji="0" lang="en-US" sz="700" b="1" i="0" u="none" strike="noStrike" kern="1200" cap="none" spc="0" normalizeH="0" baseline="0" noProof="0" smtClean="0">
                <a:ln>
                  <a:noFill/>
                </a:ln>
                <a:solidFill>
                  <a:srgbClr val="404040"/>
                </a:solidFill>
                <a:effectLst/>
                <a:uLnTx/>
                <a:uFillTx/>
                <a:latin typeface="Arial"/>
                <a:ea typeface="+mn-ea"/>
                <a:cs typeface="Arial"/>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700" b="1" i="0" u="none" strike="noStrike" kern="1200" cap="none" spc="0" normalizeH="0" baseline="0" noProof="0" dirty="0">
              <a:ln>
                <a:noFill/>
              </a:ln>
              <a:solidFill>
                <a:srgbClr val="404040"/>
              </a:solidFill>
              <a:effectLst/>
              <a:uLnTx/>
              <a:uFillTx/>
              <a:latin typeface="Arial"/>
              <a:ea typeface="+mn-ea"/>
              <a:cs typeface="Arial"/>
            </a:endParaRPr>
          </a:p>
        </p:txBody>
      </p:sp>
      <p:sp>
        <p:nvSpPr>
          <p:cNvPr id="4" name="Title 3"/>
          <p:cNvSpPr>
            <a:spLocks noGrp="1"/>
          </p:cNvSpPr>
          <p:nvPr>
            <p:ph type="title"/>
          </p:nvPr>
        </p:nvSpPr>
        <p:spPr/>
        <p:txBody>
          <a:bodyPr/>
          <a:lstStyle/>
          <a:p>
            <a:r>
              <a:rPr lang="en-NZ" dirty="0"/>
              <a:t>Design elements broadly supported</a:t>
            </a:r>
          </a:p>
        </p:txBody>
      </p:sp>
      <p:sp>
        <p:nvSpPr>
          <p:cNvPr id="6" name="TextBox 5"/>
          <p:cNvSpPr txBox="1"/>
          <p:nvPr/>
        </p:nvSpPr>
        <p:spPr>
          <a:xfrm>
            <a:off x="7191479" y="2847019"/>
            <a:ext cx="1858851" cy="156966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sym typeface="Wingdings"/>
              </a:rPr>
              <a:t></a:t>
            </a:r>
            <a:endParaRPr kumimoji="0" lang="en-NZ" sz="9600" b="1" i="0" u="none" strike="noStrike" kern="1200" cap="none" spc="0" normalizeH="0" baseline="0" noProof="0" dirty="0">
              <a:ln w="17780" cmpd="sng">
                <a:solidFill>
                  <a:srgbClr val="63C5F0">
                    <a:tint val="3000"/>
                  </a:srgbClr>
                </a:solidFill>
                <a:prstDash val="solid"/>
                <a:miter lim="800000"/>
              </a:ln>
              <a:solidFill>
                <a:srgbClr val="63C5F0"/>
              </a:solidFill>
              <a:effectLst>
                <a:outerShdw blurRad="55000" dist="50800" dir="5400000" algn="tl">
                  <a:srgbClr val="000000">
                    <a:alpha val="33000"/>
                  </a:srgbClr>
                </a:outerShdw>
              </a:effectLst>
              <a:uLnTx/>
              <a:uFillTx/>
              <a:latin typeface="Calibri"/>
              <a:ea typeface="+mn-ea"/>
              <a:cs typeface="+mn-cs"/>
            </a:endParaRPr>
          </a:p>
        </p:txBody>
      </p:sp>
    </p:spTree>
    <p:extLst>
      <p:ext uri="{BB962C8B-B14F-4D97-AF65-F5344CB8AC3E}">
        <p14:creationId xmlns:p14="http://schemas.microsoft.com/office/powerpoint/2010/main" val="3930123094"/>
      </p:ext>
    </p:extLst>
  </p:cSld>
  <p:clrMapOvr>
    <a:masterClrMapping/>
  </p:clrMapOvr>
</p:sld>
</file>

<file path=ppt/theme/theme1.xml><?xml version="1.0" encoding="utf-8"?>
<a:theme xmlns:a="http://schemas.openxmlformats.org/drawingml/2006/main" name="External presentation (on a projector) Oct15">
  <a:themeElements>
    <a:clrScheme name="Electricity Authority">
      <a:dk1>
        <a:sysClr val="windowText" lastClr="000000"/>
      </a:dk1>
      <a:lt1>
        <a:sysClr val="window" lastClr="FFFFFF"/>
      </a:lt1>
      <a:dk2>
        <a:srgbClr val="1F497D"/>
      </a:dk2>
      <a:lt2>
        <a:srgbClr val="EEECE1"/>
      </a:lt2>
      <a:accent1>
        <a:srgbClr val="63C5F0"/>
      </a:accent1>
      <a:accent2>
        <a:srgbClr val="EB9D19"/>
      </a:accent2>
      <a:accent3>
        <a:srgbClr val="CE1E2A"/>
      </a:accent3>
      <a:accent4>
        <a:srgbClr val="540000"/>
      </a:accent4>
      <a:accent5>
        <a:srgbClr val="D2D2D2"/>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xternal presentation (on a projector) Oct15">
  <a:themeElements>
    <a:clrScheme name="Electricity Authority">
      <a:dk1>
        <a:sysClr val="windowText" lastClr="000000"/>
      </a:dk1>
      <a:lt1>
        <a:sysClr val="window" lastClr="FFFFFF"/>
      </a:lt1>
      <a:dk2>
        <a:srgbClr val="1F497D"/>
      </a:dk2>
      <a:lt2>
        <a:srgbClr val="EEECE1"/>
      </a:lt2>
      <a:accent1>
        <a:srgbClr val="63C5F0"/>
      </a:accent1>
      <a:accent2>
        <a:srgbClr val="EB9D19"/>
      </a:accent2>
      <a:accent3>
        <a:srgbClr val="CE1E2A"/>
      </a:accent3>
      <a:accent4>
        <a:srgbClr val="540000"/>
      </a:accent4>
      <a:accent5>
        <a:srgbClr val="D2D2D2"/>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ct:contentTypeSchema ct:_="" ma:_="" ma:contentTypeName="Project Site Document" ma:contentTypeID="0x0101007294D12B61EC6E46BB51C3E8570E585C" ma:contentTypeVersion="0" ma:contentTypeDescription="" ma:contentTypeScope="" ma:versionID="90fc26812fde703115232c5316e18c4e" xmlns:ct="http://schemas.microsoft.com/office/2006/metadata/contentType" xmlns:ma="http://schemas.microsoft.com/office/2006/metadata/properties/metaAttributes">
<xsd:schema targetNamespace="http://schemas.microsoft.com/office/2006/metadata/properties" ma:root="true" ma:fieldsID="d715a6850fa8bf70e8350095ec900fbe" ns1:_="" ns2:_="" ns3:_="" xmlns:xsd="http://www.w3.org/2001/XMLSchema" xmlns:xs="http://www.w3.org/2001/XMLSchema" xmlns:p="http://schemas.microsoft.com/office/2006/metadata/properties" xmlns:ns1="http://schemas.microsoft.com/sharepoint/v3" xmlns:ns2="$ListId:Project Documents;" xmlns:ns3="4609d945-c157-4b59-b566-861c92a756f8">
<xsd:import namespace="http://schemas.microsoft.com/sharepoint/v3"/>
<xsd:import namespace="$ListId:Project Documents;"/>
<xsd:import namespace="4609d945-c157-4b59-b566-861c92a756f8"/>
<xsd:element name="properties">
<xsd:complexType>
<xsd:sequence>
<xsd:element name="documentManagement">
<xsd:complexType>
<xsd:all>
<xsd:element ref="ns3:_dlc_DocId" minOccurs="0"/>
<xsd:element ref="ns3:_dlc_DocIdUrl" minOccurs="0"/>
<xsd:element ref="ns3:_dlc_DocIdPersistId" minOccurs="0"/>
<xsd:element ref="ns1:LEvel_x0020_1"/>
<xsd:element ref="ns1:Level_x0020_2" minOccurs="0"/>
<xsd:element ref="ns1:Level_x0020_3" minOccurs="0"/>
<xsd:element ref="ns1:Author0" minOccurs="0"/>
<xsd:element ref="ns1:Phase" minOccurs="0"/>
<xsd:element ref="ns1:DocumentOwner" minOccurs="0"/>
<xsd:element ref="ns1:Owner" minOccurs="0"/>
<xsd:element ref="ns1:Status"/>
<xsd:element ref="ns1:Business_x0020_Function"/>
<xsd:element ref="ns1:Business_x0020_Activity"/>
<xsd:element ref="ns1:Links" minOccurs="0"/>
<xsd:element ref="ns2:IPLC_x0020__x0028_Phase_x0029_" minOccurs="0"/>
</xsd:all>
</xsd:complexType>
</xsd:element>
</xsd:sequence>
</xsd:complexType>
</xsd:element>
</xsd:schema>
<xsd:schema targetNamespace="http://schemas.microsoft.com/sharepoint/v3"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LEvel_x0020_1" ma:index="11" ma:displayName="Level 1" ma:description="Main document level. This will be the same in every workspace." ma:format="Dropdown" ma:internalName="LEvel_x0020_1">
<xsd:simpleType>
<xsd:restriction base="dms:Choice">
<xsd:enumeration value="1. Investigation Approval Process"/>
<xsd:enumeration value="2. Project Management"/>
<xsd:enumeration value="3. Requirements"/>
<xsd:enumeration value="4. Design and Build"/>
<xsd:enumeration value="5. Testing"/>
<xsd:enumeration value="6. Deployment"/>
<xsd:enumeration value="7. Closeout"/>
<xsd:enumeration value="ARCHIVE"/>
</xsd:restriction>
</xsd:simpleType>
</xsd:element>
<xsd:element name="Level_x0020_2" ma:index="12" nillable="true" ma:displayName="Level 2" ma:description="Second document level. Can be customised to your particular project." ma:format="Dropdown" ma:internalName="Level_x0020_2">
<xsd:simpleType>
<xsd:restriction base="dms:Choice">
<xsd:enumeration value="[              ]"/>
<xsd:enumeration value="1.1 Business Need"/>
<xsd:enumeration value="1.2 Option Analysis"/>
<xsd:enumeration value="1.3 Preferred Option"/>
<xsd:enumeration value="1.4 Stakeholder Consultation"/>
<xsd:enumeration value="1.5 Final Submission to Regulator"/>
<xsd:enumeration value="2.1 Project Authorisation"/>
<xsd:enumeration value="2.2 Benefits Plan"/>
<xsd:enumeration value="2.3 Schedule and Timeline"/>
<xsd:enumeration value="2.4 Financials"/>
<xsd:enumeration value="2.5 Management Procedures and Assurance"/>
<xsd:enumeration value="2.6 Reports"/>
<xsd:enumeration value="2.7 Meetings"/>
<xsd:enumeration value="2.8 Communications"/>
<xsd:enumeration value="2.9 Resources"/>
<xsd:enumeration value="2.10 Commercial"/>
<xsd:enumeration value="2.11 Tenders"/>
<xsd:enumeration value="2.12 List Supporting Information"/>
<xsd:enumeration value="2.13 Safety and Health"/>
<xsd:enumeration value="3.1 Business Analysis Planning"/>
<xsd:enumeration value="3.2 Stakeholder Requirements"/>
<xsd:enumeration value="3.3 Solution Requirements"/>
<xsd:enumeration value="4.1 Solution Options"/>
<xsd:enumeration value="4.2 Design"/>
<xsd:enumeration value="4.3 Consolidated Development Document"/>
<xsd:enumeration value="4.4 Environment"/>
<xsd:enumeration value="4.5 Construction Plan"/>
<xsd:enumeration value="4.6 Proof of Concept"/>
<xsd:enumeration value="4.7 Build"/>
<xsd:enumeration value="4.8 Disposal Plan"/>
<xsd:enumeration value="5.1 Test Strategy and Planning"/>
<xsd:enumeration value="5.2 Test Preparation and Design"/>
<xsd:enumeration value="5.3 Test Execution"/>
<xsd:enumeration value="5.4 Test Exit Reports"/>
<xsd:enumeration value="5.5 Test Status Reports"/>
<xsd:enumeration value="5.6 Defect Management"/>
<xsd:enumeration value="6.1 Deployment"/>
<xsd:enumeration value="6.2 Migration"/>
<xsd:enumeration value="6.3 Training"/>
<xsd:enumeration value="6.4 Operations"/>
<xsd:enumeration value="7.1 In Service Approval"/>
<xsd:enumeration value="7.2 Post Project Review"/>
<xsd:enumeration value="7.3 End Project Review"/>
<xsd:enumeration value="7.4 Financial Closeout"/>
<xsd:enumeration value="7.5 Final Handovers"/>
</xsd:restriction>
</xsd:simpleType>
</xsd:element>
<xsd:element name="Level_x0020_3" ma:index="13" nillable="true" ma:displayName="Level 3" ma:description="Third document level. Can be customised to your particular project." ma:format="Dropdown" ma:internalName="Level_x0020_3">
<xsd:simpleType>
<xsd:restriction base="dms:Choice">
<xsd:enumeration value="[              ]"/>
<xsd:enumeration value="Analysis"/>
<xsd:enumeration value="Background"/>
<xsd:enumeration value="Budget / Forecast"/>
<xsd:enumeration value="Business Case – Detailed"/>
<xsd:enumeration value="Business Case – Initial"/>
<xsd:enumeration value="Change Control"/>
<xsd:enumeration value="Checklist"/>
<xsd:enumeration value="Closeout Documentation"/>
<xsd:enumeration value="Communications Message"/>
<xsd:enumeration value="Consolidated Rqts/Des/Tst"/>
<xsd:enumeration value="Contract"/>
<xsd:enumeration value="Correspondence"/>
<xsd:enumeration value="Data"/>
<xsd:enumeration value="Decision"/>
<xsd:enumeration value="Design"/>
<xsd:enumeration value="Diagram"/>
<xsd:enumeration value="Estimate"/>
<xsd:enumeration value="Feedback"/>
<xsd:enumeration value="Health Check / Audit"/>
<xsd:enumeration value="Investigation Approval"/>
<xsd:enumeration value="Issue"/>
<xsd:enumeration value="Meetings"/>
<xsd:enumeration value="Operations Documentation"/>
<xsd:enumeration value="Other"/>
<xsd:enumeration value="Presentation"/>
<xsd:enumeration value="Process / Model"/>
<xsd:enumeration value="Procurement"/>
<xsd:enumeration value="Project Advisory Team"/>
<xsd:enumeration value="Project Team"/>
<xsd:enumeration value="Register"/>
<xsd:enumeration value="Release Notes"/>
<xsd:enumeration value="Remedy Change Tool Info"/>
<xsd:enumeration value="Requirements"/>
<xsd:enumeration value="Report"/>
<xsd:enumeration value="Risk"/>
<xsd:enumeration value="Schedule"/>
<xsd:enumeration value="Site Documentation"/>
<xsd:enumeration value="Solution Options"/>
<xsd:enumeration value="Specification"/>
<xsd:enumeration value="Strategy / Plan"/>
<xsd:enumeration value="Supplier"/>
<xsd:enumeration value="Test Cases / Scripts"/>
<xsd:enumeration value="Test Functions and Conditions"/>
<xsd:enumeration value="Test Results"/>
<xsd:enumeration value="Training Materials"/>
<xsd:enumeration value="Use Case"/>
<xsd:enumeration value="Working Group"/>
<xsd:enumeration value="Workshop"/>
</xsd:restriction>
</xsd:simpleType>
</xsd:element>
<xsd:element name="Author0" ma:index="14" nillable="true" ma:displayName="Author" ma:description="Author of the document (internal or external). Please use full first name, surname or unabbreviated company name as a standard." ma:internalName="Author0">
<xsd:simpleType>
<xsd:restriction base="dms:Text">
<xsd:maxLength value="255"/>
</xsd:restriction>
</xsd:simpleType>
</xsd:element>
<xsd:element name="Phase" ma:index="15" nillable="true" ma:displayName="Phase" ma:default="Investigation" ma:description="Project Phase the document relates to" ma:format="Dropdown" ma:internalName="Phase">
<xsd:simpleType>
<xsd:restriction base="dms:Choice">
<xsd:enumeration value="Investigation"/>
<xsd:enumeration value="Delivery"/>
<xsd:enumeration value="All"/>
</xsd:restriction>
</xsd:simpleType>
</xsd:element>
<xsd:element name="DocumentOwner" ma:index="16" nillable="true" ma:displayName="Document Owner" ma:default="&lt;Project Manager name&gt;" ma:description="Please contact the TIPU Administrator to have your name set as the default" ma:format="Dropdown" ma:internalName="DocumentOwner">
<xsd:simpleType>
<xsd:restriction base="dms:Choice">
<xsd:enumeration value="&lt;Project Manager name&gt;"/>
</xsd:restriction>
</xsd:simpleType>
</xsd:element>
<xsd:element name="Owner" ma:index="17" nillable="true" ma:displayName="Owner" ma:hidden="true" ma:list="UserInfo" ma:internalName="Owne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atus" ma:index="18" ma:displayName="Status" ma:default="Working" ma:description="Required for Public Records Act compliance" ma:format="Dropdown" ma:internalName="Status" ma:readOnly="false">
<xsd:simpleType>
<xsd:restriction base="dms:Choice">
<xsd:enumeration value="Approved"/>
<xsd:enumeration value="Deleted"/>
<xsd:enumeration value="Draft"/>
<xsd:enumeration value="Final"/>
<xsd:enumeration value="Submitted"/>
<xsd:enumeration value="Superseded"/>
<xsd:enumeration value="Transferred as a Public Archive"/>
<xsd:enumeration value="Under Review"/>
<xsd:enumeration value="Withdrawn"/>
<xsd:enumeration value="Working"/>
</xsd:restriction>
</xsd:simpleType>
</xsd:element>
<xsd:element name="Business_x0020_Function" ma:index="19" ma:displayName="Business Function" ma:default="Support" ma:description="Level 1 Business Classification for Public Records Act compliance" ma:format="Dropdown" ma:internalName="Business_x0020_Function" ma:readOnly="false">
<xsd:simpleType>
<xsd:restriction base="dms:Choice">
<xsd:enumeration value="Governance"/>
<xsd:enumeration value="Grid Management"/>
<xsd:enumeration value="Operations Management"/>
<xsd:enumeration value="System Operations"/>
<xsd:enumeration value="Support"/>
<xsd:enumeration value="Team Administration &amp; Management"/>
</xsd:restriction>
</xsd:simpleType>
</xsd:element>
<xsd:element name="Business_x0020_Activity" ma:index="20" ma:displayName="Business Activity" ma:default="Information Technology Management" ma:description="Level 1 Business Classification for Public Records Act compliance" ma:format="Dropdown" ma:internalName="Business_x0020_Activity" ma:readOnly="false">
<xsd:simpleType>
<xsd:restriction base="dms:Choice">
<xsd:enumeration value="Governance"/>
<xsd:enumeration value="Regulation"/>
<xsd:enumeration value="Planning &amp; Reporting"/>
<xsd:enumeration value="Risk Management"/>
<xsd:enumeration value="Compliance"/>
<xsd:enumeration value="Grid Strategy &amp; Planning"/>
<xsd:enumeration value="Grid Lifecycle Management"/>
<xsd:enumeration value="Grid Performance"/>
<xsd:enumeration value="Financial Management"/>
<xsd:enumeration value="People Management"/>
<xsd:enumeration value="Information Technology Management"/>
<xsd:enumeration value="Communications Management"/>
<xsd:enumeration value="Legal Services"/>
<xsd:enumeration value="Procurement"/>
<xsd:enumeration value="Information Management"/>
<xsd:enumeration value="Facilities Management"/>
<xsd:enumeration value="Health &amp; Safety Management"/>
<xsd:enumeration value="Team Administration"/>
<xsd:enumeration value="Team Management"/>
</xsd:restriction>
</xsd:simpleType>
</xsd:element>
<xsd:element name="Links" ma:index="22" nillable="true" ma:displayName="Links" ma:hidden="true" ma:internalName="Links" ma:readOnly="false">
<xsd:simpleType>
<xsd:restriction base="dms:Unknown"/>
</xsd:simpleType>
</xsd:element>
</xsd:schema>
<xsd:schema targetNamespace="$ListId:Project Documents;"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IPLC_x0020__x0028_Phase_x0029_" ma:index="23" nillable="true" ma:displayName="IPLC (Phase)" ma:default="Develop Market Initiative" ma:format="Dropdown" ma:internalName="IPLC_x0020__x0028_Phase_x0029_">
<xsd:simpleType>
<xsd:restriction base="dms:Choice">
<xsd:enumeration value="Develop Market Initiative"/>
<xsd:enumeration value="Develop Solution Approach"/>
<xsd:enumeration value="Initiate Project"/>
<xsd:enumeration value="Deliver Project"/>
<xsd:enumeration value="Close Out Project"/>
</xsd:restriction>
</xsd:simpleType>
</xsd:element>
</xsd:schema>
<xsd:schema targetNamespace="4609d945-c157-4b59-b566-861c92a756f8" elementFormDefault="qualified" xmlns:xsd="http://www.w3.org/2001/XMLSchema" xmlns:xs="http://www.w3.org/2001/XMLSchema" xmlns:dms="http://schemas.microsoft.com/office/2006/documentManagement/types" xmlns:pc="http://schemas.microsoft.com/office/infopath/2007/PartnerControls">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targetNamespace="http://schemas.openxmlformats.org/package/2006/metadata/core-properties" elementFormDefault="qualified" attributeFormDefault="unqualified" blockDefault="#all" xmlns="http://schemas.openxmlformats.org/package/2006/metadata/core-properties" xmlns:xsd="http://www.w3.org/2001/XMLSchema" xmlns:xsi="http://www.w3.org/2001/XMLSchema-instance" xmlns:dc="http://purl.org/dc/elements/1.1/" xmlns:dcterms="http://purl.org/dc/terms/" xmlns:odoc="http://schemas.microsoft.com/internal/obd">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targetNamespace="http://schemas.microsoft.com/office/infopath/2007/PartnerControls" elementFormDefault="qualified" attributeFormDefault="unqualified" xmlns:pc="http://schemas.microsoft.com/office/infopath/2007/PartnerControls" xmlns:xs="http://www.w3.org/2001/XMLSchema">
<xs:element name="Person">
<xs:complexType>
<xs:sequence>
<xs:element ref="pc:DisplayName" minOccurs="0"></xs:element>
<xs:element ref="pc:AccountId" minOccurs="0"></xs:element>
<xs:element ref="pc:AccountType" minOccurs="0"></xs:element>
</xs:sequence>
</xs:complexType>
</xs:element>
<xs:element name="DisplayName" type="xs:string"></xs:element>
<xs:element name="AccountId" type="xs:string"></xs:element>
<xs:element name="AccountType" type="xs:string"></xs:element>
<xs:element name="BDCAssociatedEntity">
<xs:complexType>
<xs:sequence>
<xs:element ref="pc:BDCEntity" minOccurs="0" maxOccurs="unbounded"></xs:element>
</xs:sequence>
<xs:attribute ref="pc:EntityNamespace"></xs:attribute>
<xs:attribute ref="pc:EntityName"></xs:attribute>
<xs:attribute ref="pc:SystemInstanceName"></xs:attribute>
<xs:attribute ref="pc:AssociationName"></xs:attribute>
</xs:complexType>
</xs:element>
<xs:attribute name="EntityNamespace" type="xs:string"></xs:attribute>
<xs:attribute name="EntityName" type="xs:string"></xs:attribute>
<xs:attribute name="SystemInstanceName" type="xs:string"></xs:attribute>
<xs:attribute name="AssociationName" type="xs:string"></xs:attribute>
<xs:element name="BDCEntity">
<xs:complexType>
<xs:sequence>
<xs:element ref="pc:EntityDisplayName" minOccurs="0"></xs:element>
<xs:element ref="pc:EntityInstanceReference" minOccurs="0"></xs:element>
<xs:element ref="pc:EntityId1" minOccurs="0"></xs:element>
<xs:element ref="pc:EntityId2" minOccurs="0"></xs:element>
<xs:element ref="pc:EntityId3" minOccurs="0"></xs:element>
<xs:element ref="pc:EntityId4" minOccurs="0"></xs:element>
<xs:element ref="pc:EntityId5" minOccurs="0"></xs:element>
</xs:sequence>
</xs:complexType>
</xs:element>
<xs:element name="EntityDisplayName" type="xs:string"></xs:element>
<xs:element name="EntityInstanceReference" type="xs:string"></xs:element>
<xs:element name="EntityId1" type="xs:string"></xs:element>
<xs:element name="EntityId2" type="xs:string"></xs:element>
<xs:element name="EntityId3" type="xs:string"></xs:element>
<xs:element name="EntityId4" type="xs:string"></xs:element>
<xs:element name="EntityId5" type="xs:string"></xs:element>
<xs:element name="Terms">
<xs:complexType>
<xs:sequence>
<xs:element ref="pc:TermInfo" minOccurs="0" maxOccurs="unbounded"></xs:element>
</xs:sequence>
</xs:complexType>
</xs:element>
<xs:element name="TermInfo">
<xs:complexType>
<xs:sequence>
<xs:element ref="pc:TermName" minOccurs="0"></xs:element>
<xs:element ref="pc:TermId" minOccurs="0"></xs:element>
</xs:sequence>
</xs:complexType>
</xs:element>
<xs:element name="TermName" type="xs:string"></xs:element>
<xs:element name="TermId" type="xs:string"></xs:element>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p:properties xmlns:p="http://schemas.microsoft.com/office/2006/metadata/properties" xmlns:xsi="http://www.w3.org/2001/XMLSchema-instance" xmlns:pc="http://schemas.microsoft.com/office/infopath/2007/PartnerControls"><documentManagement><Phase xmlns="http://schemas.microsoft.com/sharepoint/v3">Investigation</Phase><DocumentOwner xmlns="http://schemas.microsoft.com/sharepoint/v3">&lt;Project Manager name&gt;</DocumentOwner><Owner xmlns="http://schemas.microsoft.com/sharepoint/v3"><UserInfo><DisplayName></DisplayName><AccountId xsi:nil="true"></AccountId><AccountType/></UserInfo></Owner><Status xmlns="http://schemas.microsoft.com/sharepoint/v3">Working</Status><Level_x0020_2 xmlns="http://schemas.microsoft.com/sharepoint/v3">2.8 Communications</Level_x0020_2><Level_x0020_3 xmlns="http://schemas.microsoft.com/sharepoint/v3">Communications Message</Level_x0020_3><Author0 xmlns="http://schemas.microsoft.com/sharepoint/v3">Nathan Callaghan</Author0><Business_x0020_Activity xmlns="http://schemas.microsoft.com/sharepoint/v3">Information Technology Management</Business_x0020_Activity><Business_x0020_Function xmlns="http://schemas.microsoft.com/sharepoint/v3">Support</Business_x0020_Function><Links xmlns="http://schemas.microsoft.com/sharepoint/v3" xsi:nil="true"/><IPLC_x0020__x0028_Phase_x0029_ xmlns="$ListId:Project Documents;">Develop Market Initiative</IPLC_x0020__x0028_Phase_x0029_><LEvel_x0020_1 xmlns="http://schemas.microsoft.com/sharepoint/v3">2. Project Management</LEvel_x0020_1><_dlc_DocId xmlns="4609d945-c157-4b59-b566-861c92a756f8">PDOC-1175326831-134</_dlc_DocId><_dlc_DocIdUrl xmlns="4609d945-c157-4b59-b566-861c92a756f8"><Url>http://tp-projects.transpower.co.nz/PMO/Real Time Pricing/_layouts/DocIdRedir.aspx?ID=PDOC-1175326831-134</Url><Description>PDOC-1175326831-134</Description></_dlc_DocIdUrl></documentManagement></p:properties>
</file>

<file path=customXml/itemProps1.xml><?xml version="1.0" encoding="utf-8"?>
<ds:datastoreItem xmlns:ds="http://schemas.openxmlformats.org/officeDocument/2006/customXml" ds:itemID="{C2277356-30B7-464E-BAC4-62EA5A66D0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ListId:Project Documents;"/>
    <ds:schemaRef ds:uri="4609d945-c157-4b59-b566-861c92a756f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56B270C-B3B6-49AA-BFE2-49760576FF86}">
  <ds:schemaRefs>
    <ds:schemaRef ds:uri="http://schemas.microsoft.com/sharepoint/v3/contenttype/forms"/>
  </ds:schemaRefs>
</ds:datastoreItem>
</file>

<file path=customXml/itemProps3.xml><?xml version="1.0" encoding="utf-8"?>
<ds:datastoreItem xmlns:ds="http://schemas.openxmlformats.org/officeDocument/2006/customXml" ds:itemID="{F6444106-67CD-4C21-9E7B-E8FC940E81B7}">
  <ds:schemaRefs>
    <ds:schemaRef ds:uri="http://schemas.microsoft.com/sharepoint/events"/>
  </ds:schemaRefs>
</ds:datastoreItem>
</file>

<file path=customXml/itemProps4.xml><?xml version="1.0" encoding="utf-8"?>
<ds:datastoreItem xmlns:ds="http://schemas.openxmlformats.org/officeDocument/2006/customXml" ds:itemID="{1160160F-4A0E-467B-9071-6D0725B7F308}">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ListId:Project Documents;"/>
    <ds:schemaRef ds:uri="http://purl.org/dc/elements/1.1/"/>
    <ds:schemaRef ds:uri="http://schemas.microsoft.com/office/2006/metadata/properties"/>
    <ds:schemaRef ds:uri="4609d945-c157-4b59-b566-861c92a756f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4511</TotalTime>
  <Words>3782</Words>
  <Application>Microsoft Office PowerPoint</Application>
  <PresentationFormat>On-screen Show (16:9)</PresentationFormat>
  <Paragraphs>607</Paragraphs>
  <Slides>70</Slides>
  <Notes>27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70</vt:i4>
      </vt:variant>
    </vt:vector>
  </HeadingPairs>
  <TitlesOfParts>
    <vt:vector size="80" baseType="lpstr">
      <vt:lpstr>Arial</vt:lpstr>
      <vt:lpstr>ARL-47-57</vt:lpstr>
      <vt:lpstr>Calibri</vt:lpstr>
      <vt:lpstr>Lucida Grande</vt:lpstr>
      <vt:lpstr>Times New Roman</vt:lpstr>
      <vt:lpstr>Webdings</vt:lpstr>
      <vt:lpstr>Wingdings</vt:lpstr>
      <vt:lpstr>Wingdings 3</vt:lpstr>
      <vt:lpstr>External presentation (on a projector) Oct15</vt:lpstr>
      <vt:lpstr>1_External presentation (on a projector) Oct15</vt:lpstr>
      <vt:lpstr>REAL TIME PRICING  INDUSTRY BRIEFING</vt:lpstr>
      <vt:lpstr>Agenda</vt:lpstr>
      <vt:lpstr>Welcome and Introduction</vt:lpstr>
      <vt:lpstr>Current status and general overview of feedback </vt:lpstr>
      <vt:lpstr>Current overall status after considering submissions</vt:lpstr>
      <vt:lpstr>Current overall status after considering submissions</vt:lpstr>
      <vt:lpstr>Current overall status after considering submissions</vt:lpstr>
      <vt:lpstr>Summarising submitters’ views in three categories</vt:lpstr>
      <vt:lpstr>Design elements broadly supported</vt:lpstr>
      <vt:lpstr>Design elements broadly supported</vt:lpstr>
      <vt:lpstr>Design elements broadly supported</vt:lpstr>
      <vt:lpstr>Design elements broadly supported</vt:lpstr>
      <vt:lpstr>Design elements broadly supported</vt:lpstr>
      <vt:lpstr>Design elements raising queries</vt:lpstr>
      <vt:lpstr>Design elements raising queries</vt:lpstr>
      <vt:lpstr>Design elements raising queries</vt:lpstr>
      <vt:lpstr>Design elements poorly supported or suggested alternatives</vt:lpstr>
      <vt:lpstr>In summary</vt:lpstr>
      <vt:lpstr>Programme Overview</vt:lpstr>
      <vt:lpstr>Programme Approach to RTP</vt:lpstr>
      <vt:lpstr>Project Timelines</vt:lpstr>
      <vt:lpstr>Market Design Summary</vt:lpstr>
      <vt:lpstr>Engaging with Industry</vt:lpstr>
      <vt:lpstr>Engaging with Industry</vt:lpstr>
      <vt:lpstr>Market System Outages</vt:lpstr>
      <vt:lpstr>RTP Consultation - Q20</vt:lpstr>
      <vt:lpstr>MS Outages: Potential Impacts on RTP</vt:lpstr>
      <vt:lpstr>Why – MS was designed in early 2000s</vt:lpstr>
      <vt:lpstr>Summary of MS outages (Nov/16 – Jan/18)</vt:lpstr>
      <vt:lpstr>PRSS vs FP vs RTD at HAY2201 (Nov/16 – Jan/18) </vt:lpstr>
      <vt:lpstr>Peer Approaches</vt:lpstr>
      <vt:lpstr>Options to Mitigate the Impacts of Outages</vt:lpstr>
      <vt:lpstr>Conclusions – NO Change </vt:lpstr>
      <vt:lpstr>Instantaneous Reserve (IR) deficits</vt:lpstr>
      <vt:lpstr>IR deficits – current state</vt:lpstr>
      <vt:lpstr>IR deficits – current state</vt:lpstr>
      <vt:lpstr>IR deficits – RTP</vt:lpstr>
      <vt:lpstr>IR deficits – RTP</vt:lpstr>
      <vt:lpstr>IR deficits – RTP</vt:lpstr>
      <vt:lpstr>IR deficits – RTP</vt:lpstr>
      <vt:lpstr>IR deficits – RTP</vt:lpstr>
      <vt:lpstr>IR deficits – RTP option analysis</vt:lpstr>
      <vt:lpstr>IR deficits – RTP option analysis</vt:lpstr>
      <vt:lpstr>IR deficits – RTP</vt:lpstr>
      <vt:lpstr>High Spring Washer Price Situations</vt:lpstr>
      <vt:lpstr>High Spring Washer Price Situations</vt:lpstr>
      <vt:lpstr>Current High Spring Washer Price Situations</vt:lpstr>
      <vt:lpstr>High Spring Washer Price Situations</vt:lpstr>
      <vt:lpstr>Spring Washers in Real Time Dispatch</vt:lpstr>
      <vt:lpstr>Proposed treatment in RTP</vt:lpstr>
      <vt:lpstr>RTCA  RTD</vt:lpstr>
      <vt:lpstr>RTCA  RTD</vt:lpstr>
      <vt:lpstr>Possible Enhancements</vt:lpstr>
      <vt:lpstr>PowerPoint Presentation</vt:lpstr>
      <vt:lpstr>We’ve reconsidered dispatchable-demand ‘lite’</vt:lpstr>
      <vt:lpstr>We’ll consult further on an expanded dispatch-‘lite’</vt:lpstr>
      <vt:lpstr>Recasting dispatch-lite for demand and generation</vt:lpstr>
      <vt:lpstr>Recasting dispatch-lite for demand and generation</vt:lpstr>
      <vt:lpstr>Recasting dispatch-lite for demand and generation</vt:lpstr>
      <vt:lpstr>Recasting dispatch-lite for demand and generation</vt:lpstr>
      <vt:lpstr>Price Error Claims (PEC)</vt:lpstr>
      <vt:lpstr>PEC – current state</vt:lpstr>
      <vt:lpstr>PEC – RTP consultation</vt:lpstr>
      <vt:lpstr>PEC – RTP consultation</vt:lpstr>
      <vt:lpstr>PEC – RTP consultation</vt:lpstr>
      <vt:lpstr>PEC – RTP consultation</vt:lpstr>
      <vt:lpstr>PEC – RTP consultation</vt:lpstr>
      <vt:lpstr>PEC – RTP summary</vt:lpstr>
      <vt:lpstr>PEC – RTP summary</vt:lpstr>
      <vt:lpstr>Questions &amp; Discussion &amp; Wrap Up</vt:lpstr>
    </vt:vector>
  </TitlesOfParts>
  <Company>Electricity Authority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Wood</dc:creator>
  <cp:lastModifiedBy>Daniel Crawshay</cp:lastModifiedBy>
  <cp:revision>202</cp:revision>
  <dcterms:created xsi:type="dcterms:W3CDTF">2017-08-08T21:43:08Z</dcterms:created>
  <dcterms:modified xsi:type="dcterms:W3CDTF">2018-05-07T02:28:30Z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504e64-2eb9-4143-98d1-ab3085e5d939_Enabled">
    <vt:lpwstr>True</vt:lpwstr>
  </property>
  <property fmtid="{D5CDD505-2E9C-101B-9397-08002B2CF9AE}" pid="3" name="MSIP_Label_ec504e64-2eb9-4143-98d1-ab3085e5d939_Ref">
    <vt:lpwstr>https://api.informationprotection.azure.com/api/cb644580-6519-46f6-a00f-5bac4352068f</vt:lpwstr>
  </property>
  <property fmtid="{D5CDD505-2E9C-101B-9397-08002B2CF9AE}" pid="4" name="MSIP_Label_ec504e64-2eb9-4143-98d1-ab3085e5d939_AssignedBy">
    <vt:lpwstr>hendersonm@transpower.co.nz</vt:lpwstr>
  </property>
  <property fmtid="{D5CDD505-2E9C-101B-9397-08002B2CF9AE}" pid="5" name="MSIP_Label_ec504e64-2eb9-4143-98d1-ab3085e5d939_DateCreated">
    <vt:lpwstr>2017-08-25T16:13:06.3669304+12:00</vt:lpwstr>
  </property>
  <property fmtid="{D5CDD505-2E9C-101B-9397-08002B2CF9AE}" pid="6" name="MSIP_Label_ec504e64-2eb9-4143-98d1-ab3085e5d939_Name">
    <vt:lpwstr>IN CONFIDENCE </vt:lpwstr>
  </property>
  <property fmtid="{D5CDD505-2E9C-101B-9397-08002B2CF9AE}" pid="7" name="MSIP_Label_ec504e64-2eb9-4143-98d1-ab3085e5d939_Extended_MSFT_Method">
    <vt:lpwstr>Automatic</vt:lpwstr>
  </property>
  <property fmtid="{D5CDD505-2E9C-101B-9397-08002B2CF9AE}" pid="8" name="Sensitivity">
    <vt:lpwstr>IN CONFIDENCE </vt:lpwstr>
  </property>
  <property fmtid="{D5CDD505-2E9C-101B-9397-08002B2CF9AE}" pid="9" name="ContentTypeId">
    <vt:lpwstr>0x0101007294D12B61EC6E46BB51C3E8570E585C</vt:lpwstr>
  </property>
  <property fmtid="{D5CDD505-2E9C-101B-9397-08002B2CF9AE}" pid="10" name="_dlc_DocIdItemGuid">
    <vt:lpwstr>3fcc3dc0-319c-46df-b4fd-bbe84c2992b1</vt:lpwstr>
  </property>
</Properties>
</file>